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78" r:id="rId5"/>
  </p:sldMasterIdLst>
  <p:notesMasterIdLst>
    <p:notesMasterId r:id="rId67"/>
  </p:notesMasterIdLst>
  <p:sldIdLst>
    <p:sldId id="1315" r:id="rId6"/>
    <p:sldId id="2504" r:id="rId7"/>
    <p:sldId id="2508" r:id="rId8"/>
    <p:sldId id="2528" r:id="rId9"/>
    <p:sldId id="2507" r:id="rId10"/>
    <p:sldId id="2526" r:id="rId11"/>
    <p:sldId id="256" r:id="rId12"/>
    <p:sldId id="2521" r:id="rId13"/>
    <p:sldId id="2522" r:id="rId14"/>
    <p:sldId id="2524" r:id="rId15"/>
    <p:sldId id="2525" r:id="rId16"/>
    <p:sldId id="262" r:id="rId17"/>
    <p:sldId id="263" r:id="rId18"/>
    <p:sldId id="264" r:id="rId19"/>
    <p:sldId id="265" r:id="rId20"/>
    <p:sldId id="266" r:id="rId21"/>
    <p:sldId id="267" r:id="rId22"/>
    <p:sldId id="268" r:id="rId23"/>
    <p:sldId id="270" r:id="rId24"/>
    <p:sldId id="2513" r:id="rId25"/>
    <p:sldId id="2514" r:id="rId26"/>
    <p:sldId id="258" r:id="rId27"/>
    <p:sldId id="260" r:id="rId28"/>
    <p:sldId id="261" r:id="rId29"/>
    <p:sldId id="273" r:id="rId30"/>
    <p:sldId id="274" r:id="rId31"/>
    <p:sldId id="5414" r:id="rId32"/>
    <p:sldId id="5427" r:id="rId33"/>
    <p:sldId id="5422" r:id="rId34"/>
    <p:sldId id="313" r:id="rId35"/>
    <p:sldId id="5425" r:id="rId36"/>
    <p:sldId id="5421" r:id="rId37"/>
    <p:sldId id="5398" r:id="rId38"/>
    <p:sldId id="11094" r:id="rId39"/>
    <p:sldId id="5399" r:id="rId40"/>
    <p:sldId id="5407" r:id="rId41"/>
    <p:sldId id="11017" r:id="rId42"/>
    <p:sldId id="5400" r:id="rId43"/>
    <p:sldId id="5408" r:id="rId44"/>
    <p:sldId id="5406" r:id="rId45"/>
    <p:sldId id="5404" r:id="rId46"/>
    <p:sldId id="5394" r:id="rId47"/>
    <p:sldId id="5416" r:id="rId48"/>
    <p:sldId id="5409" r:id="rId49"/>
    <p:sldId id="5410" r:id="rId50"/>
    <p:sldId id="5395" r:id="rId51"/>
    <p:sldId id="5396" r:id="rId52"/>
    <p:sldId id="5412" r:id="rId53"/>
    <p:sldId id="5401" r:id="rId54"/>
    <p:sldId id="5402" r:id="rId55"/>
    <p:sldId id="5426" r:id="rId56"/>
    <p:sldId id="2509" r:id="rId57"/>
    <p:sldId id="2510" r:id="rId58"/>
    <p:sldId id="2505" r:id="rId59"/>
    <p:sldId id="2512" r:id="rId60"/>
    <p:sldId id="2519" r:id="rId61"/>
    <p:sldId id="257" r:id="rId62"/>
    <p:sldId id="2517" r:id="rId63"/>
    <p:sldId id="259" r:id="rId64"/>
    <p:sldId id="2518" r:id="rId65"/>
    <p:sldId id="2527" r:id="rId66"/>
  </p:sldIdLst>
  <p:sldSz cx="12192000" cy="6858000"/>
  <p:notesSz cx="6858000" cy="9144000"/>
  <p:defaultText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nder de Zee" initials="SZ" lastIdx="5" clrIdx="0">
    <p:extLst>
      <p:ext uri="{19B8F6BF-5375-455C-9EA6-DF929625EA0E}">
        <p15:presenceInfo xmlns:p15="http://schemas.microsoft.com/office/powerpoint/2012/main" userId="S::sander.de.zee@buildingsmart.nl::01206322-49c1-462e-909f-74a1d6482f5a" providerId="AD"/>
      </p:ext>
    </p:extLst>
  </p:cmAuthor>
  <p:cmAuthor id="2" name="Roef, R. (Rob)" initials="R(" lastIdx="1" clrIdx="1">
    <p:extLst>
      <p:ext uri="{19B8F6BF-5375-455C-9EA6-DF929625EA0E}">
        <p15:presenceInfo xmlns:p15="http://schemas.microsoft.com/office/powerpoint/2012/main" userId="S::rob.roef_tno.nl#ext#@buildingsmartbnl.onmicrosoft.com::a57129d6-7037-464c-85b6-c9d97ba4f686" providerId="AD"/>
      </p:ext>
    </p:extLst>
  </p:cmAuthor>
  <p:cmAuthor id="3" name="Roef, R. (Rob)" initials="RR(" lastIdx="7" clrIdx="2">
    <p:extLst>
      <p:ext uri="{19B8F6BF-5375-455C-9EA6-DF929625EA0E}">
        <p15:presenceInfo xmlns:p15="http://schemas.microsoft.com/office/powerpoint/2012/main" userId="S::rob.roef@tno.nl::e1663b9c-94b0-4290-88f0-196e30df4ac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86B258-5C35-4CEA-B46C-2687139E9E8E}" v="1" dt="2026-06-17T09:29:47.789"/>
    <p1510:client id="{EA9933D4-C376-896B-118B-651529EDAEC9}" v="25" dt="2026-06-18T07:04:55.7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72" y="16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7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FFEE00-348F-3147-91EB-7378C886BE2D}" type="datetimeFigureOut">
              <a:rPr lang="nl-NL" smtClean="0"/>
              <a:t>18-6-2026</a:t>
            </a:fld>
            <a:endParaRPr lang="nl-NL"/>
          </a:p>
        </p:txBody>
      </p:sp>
      <p:sp>
        <p:nvSpPr>
          <p:cNvPr id="4" name="Tijdelijke aanduiding voor dia-afbeelding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p>
        </p:txBody>
      </p:sp>
      <p:sp>
        <p:nvSpPr>
          <p:cNvPr id="6" name="Tijdelijke aanduiding voor voettekst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5C7A2D-DC54-544A-B76B-9CF5EE3C9D58}" type="slidenum">
              <a:rPr lang="nl-NL" smtClean="0"/>
              <a:t>‹#›</a:t>
            </a:fld>
            <a:endParaRPr lang="nl-NL"/>
          </a:p>
        </p:txBody>
      </p:sp>
    </p:spTree>
    <p:extLst>
      <p:ext uri="{BB962C8B-B14F-4D97-AF65-F5344CB8AC3E}">
        <p14:creationId xmlns:p14="http://schemas.microsoft.com/office/powerpoint/2010/main" val="2912955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C5C7A2D-DC54-544A-B76B-9CF5EE3C9D58}" type="slidenum">
              <a:rPr lang="nl-NL" smtClean="0"/>
              <a:t>5</a:t>
            </a:fld>
            <a:endParaRPr lang="nl-NL"/>
          </a:p>
        </p:txBody>
      </p:sp>
    </p:spTree>
    <p:extLst>
      <p:ext uri="{BB962C8B-B14F-4D97-AF65-F5344CB8AC3E}">
        <p14:creationId xmlns:p14="http://schemas.microsoft.com/office/powerpoint/2010/main" val="37322380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1" name="Google Shape;10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3d1d8c2836f_5_9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5" name="Google Shape;115;g3d1d8c2836f_5_9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3d1d8c2836f_2_9: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g3d1d8c2836f_2_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3d1d8c2836f_4_3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8" name="Google Shape;248;g3d1d8c2836f_4_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6" name="Google Shape;256;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B5970-9002-E030-FCDF-20983935DB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86C7B8-61D7-D155-2133-7651081159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CA4F6D-EA14-78ED-42CA-1BCC2A0A9AB4}"/>
              </a:ext>
            </a:extLst>
          </p:cNvPr>
          <p:cNvSpPr>
            <a:spLocks noGrp="1"/>
          </p:cNvSpPr>
          <p:nvPr>
            <p:ph type="body" idx="1"/>
          </p:nvPr>
        </p:nvSpPr>
        <p:spPr/>
        <p:txBody>
          <a:bodyPr/>
          <a:lstStyle/>
          <a:p>
            <a:r>
              <a:rPr lang="en-GB" sz="1200" dirty="0"/>
              <a:t>NextGen IFC’ or ‘IFC 5</a:t>
            </a:r>
            <a:endParaRPr lang="en-GB" dirty="0"/>
          </a:p>
        </p:txBody>
      </p:sp>
      <p:sp>
        <p:nvSpPr>
          <p:cNvPr id="4" name="Slide Number Placeholder 3">
            <a:extLst>
              <a:ext uri="{FF2B5EF4-FFF2-40B4-BE49-F238E27FC236}">
                <a16:creationId xmlns:a16="http://schemas.microsoft.com/office/drawing/2014/main" id="{8ECCDF0E-2238-E43D-0D45-005F377FAD7C}"/>
              </a:ext>
            </a:extLst>
          </p:cNvPr>
          <p:cNvSpPr>
            <a:spLocks noGrp="1"/>
          </p:cNvSpPr>
          <p:nvPr>
            <p:ph type="sldNum" sz="quarter" idx="5"/>
          </p:nvPr>
        </p:nvSpPr>
        <p:spPr/>
        <p:txBody>
          <a:bodyPr/>
          <a:lstStyle/>
          <a:p>
            <a:fld id="{BA963DE1-7C71-4A5F-A13B-928459146A81}" type="slidenum">
              <a:rPr lang="en-GB" smtClean="0"/>
              <a:t>27</a:t>
            </a:fld>
            <a:endParaRPr lang="en-GB"/>
          </a:p>
        </p:txBody>
      </p:sp>
    </p:spTree>
    <p:extLst>
      <p:ext uri="{BB962C8B-B14F-4D97-AF65-F5344CB8AC3E}">
        <p14:creationId xmlns:p14="http://schemas.microsoft.com/office/powerpoint/2010/main" val="22851184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4E31FE-30D8-75C2-F073-1F79A313DA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F68573-70DC-1022-15E6-933D33EC2D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FD7D82-B6C7-459C-5A77-F375E75ABCF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969E9DC-6B87-2D33-0AD2-02C71830BDE7}"/>
              </a:ext>
            </a:extLst>
          </p:cNvPr>
          <p:cNvSpPr>
            <a:spLocks noGrp="1"/>
          </p:cNvSpPr>
          <p:nvPr>
            <p:ph type="sldNum" sz="quarter" idx="5"/>
          </p:nvPr>
        </p:nvSpPr>
        <p:spPr/>
        <p:txBody>
          <a:bodyPr/>
          <a:lstStyle/>
          <a:p>
            <a:fld id="{BA963DE1-7C71-4A5F-A13B-928459146A81}" type="slidenum">
              <a:rPr lang="en-GB" smtClean="0"/>
              <a:t>29</a:t>
            </a:fld>
            <a:endParaRPr lang="en-GB"/>
          </a:p>
        </p:txBody>
      </p:sp>
    </p:spTree>
    <p:extLst>
      <p:ext uri="{BB962C8B-B14F-4D97-AF65-F5344CB8AC3E}">
        <p14:creationId xmlns:p14="http://schemas.microsoft.com/office/powerpoint/2010/main" val="3093263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E1BE02-6435-6F43-B6CC-0F6A72E470E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158849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F32E04-DE23-E4C8-EC36-9AF03EF18F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47618C-467D-11D6-5D58-CD1B96000A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EEEFEC-6286-661E-DF45-541459F42254}"/>
              </a:ext>
            </a:extLst>
          </p:cNvPr>
          <p:cNvSpPr>
            <a:spLocks noGrp="1"/>
          </p:cNvSpPr>
          <p:nvPr>
            <p:ph type="body" idx="1"/>
          </p:nvPr>
        </p:nvSpPr>
        <p:spPr/>
        <p:txBody>
          <a:bodyPr/>
          <a:lstStyle/>
          <a:p>
            <a:r>
              <a:rPr lang="en-GB" dirty="0"/>
              <a:t>A.D. 2026</a:t>
            </a:r>
          </a:p>
        </p:txBody>
      </p:sp>
      <p:sp>
        <p:nvSpPr>
          <p:cNvPr id="4" name="Slide Number Placeholder 3">
            <a:extLst>
              <a:ext uri="{FF2B5EF4-FFF2-40B4-BE49-F238E27FC236}">
                <a16:creationId xmlns:a16="http://schemas.microsoft.com/office/drawing/2014/main" id="{B0C6AE3D-F801-7238-3A2D-A7BE6604F952}"/>
              </a:ext>
            </a:extLst>
          </p:cNvPr>
          <p:cNvSpPr>
            <a:spLocks noGrp="1"/>
          </p:cNvSpPr>
          <p:nvPr>
            <p:ph type="sldNum" sz="quarter" idx="5"/>
          </p:nvPr>
        </p:nvSpPr>
        <p:spPr/>
        <p:txBody>
          <a:bodyPr/>
          <a:lstStyle/>
          <a:p>
            <a:fld id="{BA963DE1-7C71-4A5F-A13B-928459146A81}" type="slidenum">
              <a:rPr lang="en-GB" smtClean="0"/>
              <a:t>31</a:t>
            </a:fld>
            <a:endParaRPr lang="en-GB"/>
          </a:p>
        </p:txBody>
      </p:sp>
    </p:spTree>
    <p:extLst>
      <p:ext uri="{BB962C8B-B14F-4D97-AF65-F5344CB8AC3E}">
        <p14:creationId xmlns:p14="http://schemas.microsoft.com/office/powerpoint/2010/main" val="38892013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5B983-185C-0C53-783C-E039A3ACA8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518561-6844-DD82-873A-8ACEEDB738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04DACB-C278-B79F-BC7D-5EDFE6A2BB92}"/>
              </a:ext>
            </a:extLst>
          </p:cNvPr>
          <p:cNvSpPr>
            <a:spLocks noGrp="1"/>
          </p:cNvSpPr>
          <p:nvPr>
            <p:ph type="body" idx="1"/>
          </p:nvPr>
        </p:nvSpPr>
        <p:spPr/>
        <p:txBody>
          <a:bodyPr/>
          <a:lstStyle/>
          <a:p>
            <a:r>
              <a:rPr lang="en-GB" dirty="0"/>
              <a:t>Find differences. </a:t>
            </a:r>
          </a:p>
          <a:p>
            <a:r>
              <a:rPr lang="en-GB" dirty="0"/>
              <a:t>There are none visible at first sight. </a:t>
            </a:r>
          </a:p>
          <a:p>
            <a:r>
              <a:rPr lang="en-GB" dirty="0"/>
              <a:t>Still same data.</a:t>
            </a:r>
          </a:p>
          <a:p>
            <a:r>
              <a:rPr lang="en-GB" dirty="0"/>
              <a:t>The semantic part of IFC is pretty good, we want to preserve that. </a:t>
            </a:r>
          </a:p>
          <a:p>
            <a:endParaRPr lang="en-GB" dirty="0"/>
          </a:p>
        </p:txBody>
      </p:sp>
      <p:sp>
        <p:nvSpPr>
          <p:cNvPr id="4" name="Slide Number Placeholder 3">
            <a:extLst>
              <a:ext uri="{FF2B5EF4-FFF2-40B4-BE49-F238E27FC236}">
                <a16:creationId xmlns:a16="http://schemas.microsoft.com/office/drawing/2014/main" id="{2BA67D46-D094-6FA8-6A7F-4185914E96B1}"/>
              </a:ext>
            </a:extLst>
          </p:cNvPr>
          <p:cNvSpPr>
            <a:spLocks noGrp="1"/>
          </p:cNvSpPr>
          <p:nvPr>
            <p:ph type="sldNum" sz="quarter" idx="5"/>
          </p:nvPr>
        </p:nvSpPr>
        <p:spPr/>
        <p:txBody>
          <a:bodyPr/>
          <a:lstStyle/>
          <a:p>
            <a:fld id="{BA963DE1-7C71-4A5F-A13B-928459146A81}" type="slidenum">
              <a:rPr lang="en-GB" smtClean="0"/>
              <a:t>32</a:t>
            </a:fld>
            <a:endParaRPr lang="en-GB"/>
          </a:p>
        </p:txBody>
      </p:sp>
    </p:spTree>
    <p:extLst>
      <p:ext uri="{BB962C8B-B14F-4D97-AF65-F5344CB8AC3E}">
        <p14:creationId xmlns:p14="http://schemas.microsoft.com/office/powerpoint/2010/main" val="29138945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Export/Import</a:t>
            </a:r>
            <a:r>
              <a:rPr lang="pl-PL" dirty="0"/>
              <a:t>   vs     </a:t>
            </a:r>
            <a:r>
              <a:rPr lang="en-GB" dirty="0"/>
              <a:t>Send/Load (Push/Pull)</a:t>
            </a:r>
            <a:r>
              <a:rPr lang="pl-PL" dirty="0"/>
              <a:t>  </a:t>
            </a:r>
          </a:p>
          <a:p>
            <a:endParaRPr lang="pl-PL" dirty="0"/>
          </a:p>
          <a:p>
            <a:pPr marL="0" indent="0">
              <a:buNone/>
            </a:pPr>
            <a:r>
              <a:rPr lang="en-GB" dirty="0"/>
              <a:t>Export as .</a:t>
            </a:r>
            <a:r>
              <a:rPr lang="en-GB" dirty="0" err="1"/>
              <a:t>ifc</a:t>
            </a:r>
            <a:r>
              <a:rPr lang="pl-PL" dirty="0"/>
              <a:t> (c</a:t>
            </a:r>
            <a:r>
              <a:rPr lang="en-GB" dirty="0" err="1"/>
              <a:t>onversion</a:t>
            </a:r>
            <a:r>
              <a:rPr lang="pl-PL" dirty="0"/>
              <a:t>)   vs   </a:t>
            </a:r>
            <a:r>
              <a:rPr lang="en-GB" dirty="0"/>
              <a:t>Inform about change</a:t>
            </a:r>
          </a:p>
          <a:p>
            <a:endParaRPr lang="en-GB" dirty="0"/>
          </a:p>
        </p:txBody>
      </p:sp>
      <p:sp>
        <p:nvSpPr>
          <p:cNvPr id="4" name="Slide Number Placeholder 3"/>
          <p:cNvSpPr>
            <a:spLocks noGrp="1"/>
          </p:cNvSpPr>
          <p:nvPr>
            <p:ph type="sldNum" sz="quarter" idx="5"/>
          </p:nvPr>
        </p:nvSpPr>
        <p:spPr/>
        <p:txBody>
          <a:bodyPr/>
          <a:lstStyle/>
          <a:p>
            <a:fld id="{BA963DE1-7C71-4A5F-A13B-928459146A81}" type="slidenum">
              <a:rPr lang="en-GB" smtClean="0"/>
              <a:t>33</a:t>
            </a:fld>
            <a:endParaRPr lang="en-GB"/>
          </a:p>
        </p:txBody>
      </p:sp>
    </p:spTree>
    <p:extLst>
      <p:ext uri="{BB962C8B-B14F-4D97-AF65-F5344CB8AC3E}">
        <p14:creationId xmlns:p14="http://schemas.microsoft.com/office/powerpoint/2010/main" val="39424609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72507F-D5A8-B4CA-20B0-8441FB871CB9}"/>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55F18A21-D114-4560-03B6-D33F1D117995}"/>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78938C49-AF4D-77D1-2EFA-77AFA10AEB95}"/>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2CB1F2EA-9220-F6BB-B85D-644AAE8797EB}"/>
              </a:ext>
            </a:extLst>
          </p:cNvPr>
          <p:cNvSpPr>
            <a:spLocks noGrp="1"/>
          </p:cNvSpPr>
          <p:nvPr>
            <p:ph type="sldNum" sz="quarter" idx="5"/>
          </p:nvPr>
        </p:nvSpPr>
        <p:spPr/>
        <p:txBody>
          <a:bodyPr/>
          <a:lstStyle/>
          <a:p>
            <a:fld id="{4331EB6F-9E99-4703-B83F-77B34E065C43}" type="slidenum">
              <a:rPr lang="nl-NL" smtClean="0"/>
              <a:t>34</a:t>
            </a:fld>
            <a:endParaRPr lang="nl-NL"/>
          </a:p>
        </p:txBody>
      </p:sp>
    </p:spTree>
    <p:extLst>
      <p:ext uri="{BB962C8B-B14F-4D97-AF65-F5344CB8AC3E}">
        <p14:creationId xmlns:p14="http://schemas.microsoft.com/office/powerpoint/2010/main" val="2590720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AD84E3-A843-53ED-65E9-3299C8F4B8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BC6402-62EA-3AAC-C596-3E493A6FE0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9C89D4-B601-C53A-5905-D9532F6AF8AA}"/>
              </a:ext>
            </a:extLst>
          </p:cNvPr>
          <p:cNvSpPr>
            <a:spLocks noGrp="1"/>
          </p:cNvSpPr>
          <p:nvPr>
            <p:ph type="body" idx="1"/>
          </p:nvPr>
        </p:nvSpPr>
        <p:spPr/>
        <p:txBody>
          <a:bodyPr/>
          <a:lstStyle/>
          <a:p>
            <a:r>
              <a:rPr lang="pl-PL" dirty="0" err="1"/>
              <a:t>Similar</a:t>
            </a:r>
            <a:r>
              <a:rPr lang="pl-PL" dirty="0"/>
              <a:t> to </a:t>
            </a:r>
            <a:r>
              <a:rPr lang="pl-PL" dirty="0" err="1"/>
              <a:t>federating</a:t>
            </a:r>
            <a:r>
              <a:rPr lang="pl-PL" dirty="0"/>
              <a:t> </a:t>
            </a:r>
            <a:r>
              <a:rPr lang="pl-PL" dirty="0" err="1"/>
              <a:t>discipline</a:t>
            </a:r>
            <a:r>
              <a:rPr lang="pl-PL" dirty="0"/>
              <a:t> </a:t>
            </a:r>
            <a:r>
              <a:rPr lang="pl-PL" dirty="0" err="1"/>
              <a:t>models</a:t>
            </a:r>
            <a:r>
              <a:rPr lang="pl-PL" dirty="0"/>
              <a:t>, but we „</a:t>
            </a:r>
            <a:r>
              <a:rPr lang="pl-PL" dirty="0" err="1"/>
              <a:t>federate</a:t>
            </a:r>
            <a:r>
              <a:rPr lang="pl-PL" dirty="0"/>
              <a:t>” </a:t>
            </a:r>
            <a:r>
              <a:rPr lang="pl-PL" dirty="0" err="1"/>
              <a:t>all</a:t>
            </a:r>
            <a:r>
              <a:rPr lang="pl-PL" dirty="0"/>
              <a:t> </a:t>
            </a:r>
            <a:r>
              <a:rPr lang="pl-PL" dirty="0" err="1"/>
              <a:t>contributions</a:t>
            </a:r>
            <a:endParaRPr lang="en-GB" dirty="0"/>
          </a:p>
        </p:txBody>
      </p:sp>
      <p:sp>
        <p:nvSpPr>
          <p:cNvPr id="4" name="Slide Number Placeholder 3">
            <a:extLst>
              <a:ext uri="{FF2B5EF4-FFF2-40B4-BE49-F238E27FC236}">
                <a16:creationId xmlns:a16="http://schemas.microsoft.com/office/drawing/2014/main" id="{30135DBC-185F-5460-8CD8-EE3AB2A97FDB}"/>
              </a:ext>
            </a:extLst>
          </p:cNvPr>
          <p:cNvSpPr>
            <a:spLocks noGrp="1"/>
          </p:cNvSpPr>
          <p:nvPr>
            <p:ph type="sldNum" sz="quarter" idx="5"/>
          </p:nvPr>
        </p:nvSpPr>
        <p:spPr/>
        <p:txBody>
          <a:bodyPr/>
          <a:lstStyle/>
          <a:p>
            <a:fld id="{BA963DE1-7C71-4A5F-A13B-928459146A81}" type="slidenum">
              <a:rPr lang="en-GB" smtClean="0"/>
              <a:t>35</a:t>
            </a:fld>
            <a:endParaRPr lang="en-GB"/>
          </a:p>
        </p:txBody>
      </p:sp>
    </p:spTree>
    <p:extLst>
      <p:ext uri="{BB962C8B-B14F-4D97-AF65-F5344CB8AC3E}">
        <p14:creationId xmlns:p14="http://schemas.microsoft.com/office/powerpoint/2010/main" val="1352574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7052AD-C617-568F-97D5-F9E79FCD64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785D1B-21AC-8A84-32AC-C19F0D1910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937C25-8470-DBF2-C430-84EA9F73E987}"/>
              </a:ext>
            </a:extLst>
          </p:cNvPr>
          <p:cNvSpPr>
            <a:spLocks noGrp="1"/>
          </p:cNvSpPr>
          <p:nvPr>
            <p:ph type="body" idx="1"/>
          </p:nvPr>
        </p:nvSpPr>
        <p:spPr/>
        <p:txBody>
          <a:bodyPr/>
          <a:lstStyle/>
          <a:p>
            <a:r>
              <a:rPr lang="en-GB" dirty="0"/>
              <a:t>All changes are tracked with ownership and resolution.</a:t>
            </a:r>
          </a:p>
          <a:p>
            <a:endParaRPr lang="en-GB" dirty="0"/>
          </a:p>
        </p:txBody>
      </p:sp>
      <p:sp>
        <p:nvSpPr>
          <p:cNvPr id="4" name="Slide Number Placeholder 3">
            <a:extLst>
              <a:ext uri="{FF2B5EF4-FFF2-40B4-BE49-F238E27FC236}">
                <a16:creationId xmlns:a16="http://schemas.microsoft.com/office/drawing/2014/main" id="{AD40B472-ACE2-7604-05A5-02E1D62BB2BE}"/>
              </a:ext>
            </a:extLst>
          </p:cNvPr>
          <p:cNvSpPr>
            <a:spLocks noGrp="1"/>
          </p:cNvSpPr>
          <p:nvPr>
            <p:ph type="sldNum" sz="quarter" idx="5"/>
          </p:nvPr>
        </p:nvSpPr>
        <p:spPr/>
        <p:txBody>
          <a:bodyPr/>
          <a:lstStyle/>
          <a:p>
            <a:fld id="{BA963DE1-7C71-4A5F-A13B-928459146A81}" type="slidenum">
              <a:rPr lang="en-GB" smtClean="0"/>
              <a:t>36</a:t>
            </a:fld>
            <a:endParaRPr lang="en-GB"/>
          </a:p>
        </p:txBody>
      </p:sp>
    </p:spTree>
    <p:extLst>
      <p:ext uri="{BB962C8B-B14F-4D97-AF65-F5344CB8AC3E}">
        <p14:creationId xmlns:p14="http://schemas.microsoft.com/office/powerpoint/2010/main" val="13833073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Non-</a:t>
            </a:r>
            <a:r>
              <a:rPr lang="nl-NL" dirty="0" err="1"/>
              <a:t>monolithic</a:t>
            </a:r>
            <a:r>
              <a:rPr lang="nl-NL" dirty="0"/>
              <a:t> datasets!</a:t>
            </a:r>
          </a:p>
          <a:p>
            <a:endParaRPr lang="nl-NL" dirty="0"/>
          </a:p>
        </p:txBody>
      </p:sp>
      <p:sp>
        <p:nvSpPr>
          <p:cNvPr id="4" name="Tijdelijke aanduiding voor dianummer 3"/>
          <p:cNvSpPr>
            <a:spLocks noGrp="1"/>
          </p:cNvSpPr>
          <p:nvPr>
            <p:ph type="sldNum" sz="quarter" idx="5"/>
          </p:nvPr>
        </p:nvSpPr>
        <p:spPr/>
        <p:txBody>
          <a:bodyPr/>
          <a:lstStyle/>
          <a:p>
            <a:fld id="{4331EB6F-9E99-4703-B83F-77B34E065C43}" type="slidenum">
              <a:rPr lang="nl-NL" smtClean="0"/>
              <a:t>37</a:t>
            </a:fld>
            <a:endParaRPr lang="nl-NL"/>
          </a:p>
        </p:txBody>
      </p:sp>
    </p:spTree>
    <p:extLst>
      <p:ext uri="{BB962C8B-B14F-4D97-AF65-F5344CB8AC3E}">
        <p14:creationId xmlns:p14="http://schemas.microsoft.com/office/powerpoint/2010/main" val="21696547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BC088-3980-D2CC-F25E-43ADAE6BBB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C53D51-0A2A-EBFD-3518-388DC0BB57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8E9019-A3BB-198B-299E-7B8B20BEF5D3}"/>
              </a:ext>
            </a:extLst>
          </p:cNvPr>
          <p:cNvSpPr>
            <a:spLocks noGrp="1"/>
          </p:cNvSpPr>
          <p:nvPr>
            <p:ph type="body" idx="1"/>
          </p:nvPr>
        </p:nvSpPr>
        <p:spPr/>
        <p:txBody>
          <a:bodyPr/>
          <a:lstStyle/>
          <a:p>
            <a:pPr marL="0" indent="0">
              <a:buNone/>
            </a:pPr>
            <a:r>
              <a:rPr lang="en-GB" dirty="0"/>
              <a:t>Who can see the file, sees all data contained in it.</a:t>
            </a:r>
            <a:r>
              <a:rPr lang="pl-PL" dirty="0"/>
              <a:t>   VS     </a:t>
            </a:r>
            <a:r>
              <a:rPr lang="pl-PL" dirty="0" err="1"/>
              <a:t>access</a:t>
            </a:r>
            <a:r>
              <a:rPr lang="pl-PL" dirty="0"/>
              <a:t> </a:t>
            </a:r>
            <a:r>
              <a:rPr lang="pl-PL" dirty="0" err="1"/>
              <a:t>level</a:t>
            </a:r>
            <a:r>
              <a:rPr lang="pl-PL" dirty="0"/>
              <a:t> per role/</a:t>
            </a:r>
            <a:r>
              <a:rPr lang="pl-PL" dirty="0" err="1"/>
              <a:t>user</a:t>
            </a:r>
            <a:r>
              <a:rPr lang="pl-PL" dirty="0"/>
              <a:t>, </a:t>
            </a:r>
            <a:r>
              <a:rPr lang="pl-PL" dirty="0" err="1"/>
              <a:t>can</a:t>
            </a:r>
            <a:r>
              <a:rPr lang="pl-PL" dirty="0"/>
              <a:t> be </a:t>
            </a:r>
            <a:r>
              <a:rPr lang="pl-PL" dirty="0" err="1"/>
              <a:t>filtered</a:t>
            </a:r>
            <a:r>
              <a:rPr lang="pl-PL" dirty="0"/>
              <a:t> by </a:t>
            </a:r>
            <a:r>
              <a:rPr lang="pl-PL" dirty="0" err="1"/>
              <a:t>anything</a:t>
            </a:r>
            <a:endParaRPr lang="en-GB" dirty="0"/>
          </a:p>
        </p:txBody>
      </p:sp>
      <p:sp>
        <p:nvSpPr>
          <p:cNvPr id="4" name="Slide Number Placeholder 3">
            <a:extLst>
              <a:ext uri="{FF2B5EF4-FFF2-40B4-BE49-F238E27FC236}">
                <a16:creationId xmlns:a16="http://schemas.microsoft.com/office/drawing/2014/main" id="{A91BA6B0-A8A9-8B90-0A72-1B69B03A81DF}"/>
              </a:ext>
            </a:extLst>
          </p:cNvPr>
          <p:cNvSpPr>
            <a:spLocks noGrp="1"/>
          </p:cNvSpPr>
          <p:nvPr>
            <p:ph type="sldNum" sz="quarter" idx="5"/>
          </p:nvPr>
        </p:nvSpPr>
        <p:spPr/>
        <p:txBody>
          <a:bodyPr/>
          <a:lstStyle/>
          <a:p>
            <a:fld id="{BA963DE1-7C71-4A5F-A13B-928459146A81}" type="slidenum">
              <a:rPr lang="en-GB" smtClean="0"/>
              <a:t>38</a:t>
            </a:fld>
            <a:endParaRPr lang="en-GB"/>
          </a:p>
        </p:txBody>
      </p:sp>
    </p:spTree>
    <p:extLst>
      <p:ext uri="{BB962C8B-B14F-4D97-AF65-F5344CB8AC3E}">
        <p14:creationId xmlns:p14="http://schemas.microsoft.com/office/powerpoint/2010/main" val="17849632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B7012-6898-FE4C-4D15-7B16327202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9F8D37-3949-7E18-7946-0577D3912B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98F0B6-6010-5815-07C3-4C12DBF58EF5}"/>
              </a:ext>
            </a:extLst>
          </p:cNvPr>
          <p:cNvSpPr>
            <a:spLocks noGrp="1"/>
          </p:cNvSpPr>
          <p:nvPr>
            <p:ph type="body" idx="1"/>
          </p:nvPr>
        </p:nvSpPr>
        <p:spPr/>
        <p:txBody>
          <a:bodyPr/>
          <a:lstStyle/>
          <a:p>
            <a:pPr marL="0" indent="0">
              <a:buNone/>
            </a:pPr>
            <a:endParaRPr lang="en-GB" dirty="0"/>
          </a:p>
        </p:txBody>
      </p:sp>
      <p:sp>
        <p:nvSpPr>
          <p:cNvPr id="4" name="Slide Number Placeholder 3">
            <a:extLst>
              <a:ext uri="{FF2B5EF4-FFF2-40B4-BE49-F238E27FC236}">
                <a16:creationId xmlns:a16="http://schemas.microsoft.com/office/drawing/2014/main" id="{DFD196EF-FF8F-6729-C3F1-CFE4B79FE698}"/>
              </a:ext>
            </a:extLst>
          </p:cNvPr>
          <p:cNvSpPr>
            <a:spLocks noGrp="1"/>
          </p:cNvSpPr>
          <p:nvPr>
            <p:ph type="sldNum" sz="quarter" idx="5"/>
          </p:nvPr>
        </p:nvSpPr>
        <p:spPr/>
        <p:txBody>
          <a:bodyPr/>
          <a:lstStyle/>
          <a:p>
            <a:fld id="{BA963DE1-7C71-4A5F-A13B-928459146A81}" type="slidenum">
              <a:rPr lang="en-GB" smtClean="0"/>
              <a:t>39</a:t>
            </a:fld>
            <a:endParaRPr lang="en-GB"/>
          </a:p>
        </p:txBody>
      </p:sp>
    </p:spTree>
    <p:extLst>
      <p:ext uri="{BB962C8B-B14F-4D97-AF65-F5344CB8AC3E}">
        <p14:creationId xmlns:p14="http://schemas.microsoft.com/office/powerpoint/2010/main" val="25651440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D3EFA5-5C48-2BB9-C3FD-0A91EB1AD2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90930A-E666-EFF8-E149-44AD5E4703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DD4CC6-5DB1-207D-8B59-722AB04FDBA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Multiple servers/databases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See: https://www.linkedin.com/posts/konradfugas_your-eir-is-a-disaster-you-are-paying-activity-7447923761112100866-kq44?utm_source=share&amp;utm_medium=member_desktop&amp;rcm=ACoAAAqYWloB_PLfHr5pC2e2c9G6-VRMedU0mOU</a:t>
            </a:r>
            <a:endParaRPr lang="en-GB" dirty="0">
              <a:effectLst/>
            </a:endParaRPr>
          </a:p>
          <a:p>
            <a:pPr marL="0" indent="0">
              <a:buNone/>
            </a:pPr>
            <a:endParaRPr lang="en-GB" dirty="0"/>
          </a:p>
        </p:txBody>
      </p:sp>
      <p:sp>
        <p:nvSpPr>
          <p:cNvPr id="4" name="Slide Number Placeholder 3">
            <a:extLst>
              <a:ext uri="{FF2B5EF4-FFF2-40B4-BE49-F238E27FC236}">
                <a16:creationId xmlns:a16="http://schemas.microsoft.com/office/drawing/2014/main" id="{7D225995-5E03-0BAB-0BEB-1DB671768791}"/>
              </a:ext>
            </a:extLst>
          </p:cNvPr>
          <p:cNvSpPr>
            <a:spLocks noGrp="1"/>
          </p:cNvSpPr>
          <p:nvPr>
            <p:ph type="sldNum" sz="quarter" idx="5"/>
          </p:nvPr>
        </p:nvSpPr>
        <p:spPr/>
        <p:txBody>
          <a:bodyPr/>
          <a:lstStyle/>
          <a:p>
            <a:fld id="{BA963DE1-7C71-4A5F-A13B-928459146A81}" type="slidenum">
              <a:rPr lang="en-GB" smtClean="0"/>
              <a:t>40</a:t>
            </a:fld>
            <a:endParaRPr lang="en-GB"/>
          </a:p>
        </p:txBody>
      </p:sp>
    </p:spTree>
    <p:extLst>
      <p:ext uri="{BB962C8B-B14F-4D97-AF65-F5344CB8AC3E}">
        <p14:creationId xmlns:p14="http://schemas.microsoft.com/office/powerpoint/2010/main" val="28733778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a:t>
            </a:r>
            <a:r>
              <a:rPr lang="en-US" dirty="0" err="1"/>
              <a:t>class’</a:t>
            </a:r>
            <a:r>
              <a:rPr lang="en-US" dirty="0"/>
              <a:t> is information added to an object, not the object itself. That also means one object can have several classes (and several geometries) associated with it.</a:t>
            </a:r>
          </a:p>
          <a:p>
            <a:r>
              <a:rPr lang="en-GB" dirty="0"/>
              <a:t>Data can be attached and detached freely.</a:t>
            </a:r>
          </a:p>
        </p:txBody>
      </p:sp>
      <p:sp>
        <p:nvSpPr>
          <p:cNvPr id="4" name="Slide Number Placeholder 3"/>
          <p:cNvSpPr>
            <a:spLocks noGrp="1"/>
          </p:cNvSpPr>
          <p:nvPr>
            <p:ph type="sldNum" sz="quarter" idx="5"/>
          </p:nvPr>
        </p:nvSpPr>
        <p:spPr/>
        <p:txBody>
          <a:bodyPr/>
          <a:lstStyle/>
          <a:p>
            <a:fld id="{BA963DE1-7C71-4A5F-A13B-928459146A81}" type="slidenum">
              <a:rPr lang="en-GB" smtClean="0"/>
              <a:t>41</a:t>
            </a:fld>
            <a:endParaRPr lang="en-GB"/>
          </a:p>
        </p:txBody>
      </p:sp>
    </p:spTree>
    <p:extLst>
      <p:ext uri="{BB962C8B-B14F-4D97-AF65-F5344CB8AC3E}">
        <p14:creationId xmlns:p14="http://schemas.microsoft.com/office/powerpoint/2010/main" val="35195509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OOP </a:t>
            </a:r>
            <a:r>
              <a:rPr lang="en-GB" sz="1200" dirty="0">
                <a:sym typeface="Wingdings" panose="05000000000000000000" pitchFamily="2" charset="2"/>
              </a:rPr>
              <a:t> inheritance</a:t>
            </a:r>
          </a:p>
          <a:p>
            <a:r>
              <a:rPr lang="en-GB" sz="1200" dirty="0">
                <a:sym typeface="Wingdings" panose="05000000000000000000" pitchFamily="2" charset="2"/>
              </a:rPr>
              <a:t>ECS  </a:t>
            </a:r>
            <a:r>
              <a:rPr lang="pl-PL" sz="1200" dirty="0">
                <a:sym typeface="Wingdings" panose="05000000000000000000" pitchFamily="2" charset="2"/>
              </a:rPr>
              <a:t>c</a:t>
            </a:r>
            <a:r>
              <a:rPr lang="en-GB" sz="1200" dirty="0" err="1">
                <a:sym typeface="Wingdings" panose="05000000000000000000" pitchFamily="2" charset="2"/>
              </a:rPr>
              <a:t>omposition</a:t>
            </a:r>
            <a:endParaRPr lang="en-GB" dirty="0"/>
          </a:p>
          <a:p>
            <a:r>
              <a:rPr lang="en-GB" dirty="0"/>
              <a:t>Both common, ECS more modern and popular in gaming industry</a:t>
            </a:r>
          </a:p>
          <a:p>
            <a:endParaRPr lang="en-GB" dirty="0"/>
          </a:p>
          <a:p>
            <a:r>
              <a:rPr lang="en-GB" dirty="0"/>
              <a:t>Not pure ECS, ECS+</a:t>
            </a:r>
          </a:p>
          <a:p>
            <a:r>
              <a:rPr lang="en-GB" dirty="0"/>
              <a:t>ENTITY ID	ECS: GUID		ECS+: Path identifiers (USD)</a:t>
            </a:r>
          </a:p>
          <a:p>
            <a:r>
              <a:rPr lang="en-GB" dirty="0"/>
              <a:t>Hierarchy	ECS: not native	ECS+: via child &amp; inherits</a:t>
            </a:r>
          </a:p>
          <a:p>
            <a:r>
              <a:rPr lang="en-GB" dirty="0"/>
              <a:t>Data model	ECS: simple, flat	ECS+: requires composition to flatten</a:t>
            </a:r>
          </a:p>
          <a:p>
            <a:r>
              <a:rPr lang="en-GB" dirty="0"/>
              <a:t>Complexity	ECS: low		ECS+: higher</a:t>
            </a:r>
          </a:p>
          <a:p>
            <a:endParaRPr lang="en-GB" dirty="0"/>
          </a:p>
        </p:txBody>
      </p:sp>
      <p:sp>
        <p:nvSpPr>
          <p:cNvPr id="4" name="Slide Number Placeholder 3"/>
          <p:cNvSpPr>
            <a:spLocks noGrp="1"/>
          </p:cNvSpPr>
          <p:nvPr>
            <p:ph type="sldNum" sz="quarter" idx="5"/>
          </p:nvPr>
        </p:nvSpPr>
        <p:spPr/>
        <p:txBody>
          <a:bodyPr/>
          <a:lstStyle/>
          <a:p>
            <a:fld id="{BA963DE1-7C71-4A5F-A13B-928459146A81}" type="slidenum">
              <a:rPr lang="en-GB" smtClean="0"/>
              <a:t>42</a:t>
            </a:fld>
            <a:endParaRPr lang="en-GB"/>
          </a:p>
        </p:txBody>
      </p:sp>
    </p:spTree>
    <p:extLst>
      <p:ext uri="{BB962C8B-B14F-4D97-AF65-F5344CB8AC3E}">
        <p14:creationId xmlns:p14="http://schemas.microsoft.com/office/powerpoint/2010/main" val="40882770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CDE21D-7CAC-ADB0-0DE2-5CDB32F8C7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946D3E-9EC2-AF6A-2667-77F873FE60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A18B79-899B-D75F-CC68-A5B267D56AF6}"/>
              </a:ext>
            </a:extLst>
          </p:cNvPr>
          <p:cNvSpPr>
            <a:spLocks noGrp="1"/>
          </p:cNvSpPr>
          <p:nvPr>
            <p:ph type="body" idx="1"/>
          </p:nvPr>
        </p:nvSpPr>
        <p:spPr/>
        <p:txBody>
          <a:bodyPr/>
          <a:lstStyle/>
          <a:p>
            <a:r>
              <a:rPr lang="en-GB" dirty="0"/>
              <a:t>ENTITY ID	ECS: GUID		ECS+: Path identifiers (USD)</a:t>
            </a:r>
          </a:p>
          <a:p>
            <a:r>
              <a:rPr lang="en-GB" dirty="0"/>
              <a:t>Hierarchy	ECS: not native	ECS+: via child &amp; inherits</a:t>
            </a:r>
          </a:p>
          <a:p>
            <a:r>
              <a:rPr lang="en-GB" dirty="0"/>
              <a:t>Data model	ECS: simple, flat	ECS+: requires composition to flatten</a:t>
            </a:r>
          </a:p>
          <a:p>
            <a:r>
              <a:rPr lang="en-GB" dirty="0"/>
              <a:t>Complexity	ECS: low		ECS+: higher</a:t>
            </a:r>
          </a:p>
        </p:txBody>
      </p:sp>
      <p:sp>
        <p:nvSpPr>
          <p:cNvPr id="4" name="Slide Number Placeholder 3">
            <a:extLst>
              <a:ext uri="{FF2B5EF4-FFF2-40B4-BE49-F238E27FC236}">
                <a16:creationId xmlns:a16="http://schemas.microsoft.com/office/drawing/2014/main" id="{7D7AFA8D-F9CE-4555-7433-D0528A6A80B5}"/>
              </a:ext>
            </a:extLst>
          </p:cNvPr>
          <p:cNvSpPr>
            <a:spLocks noGrp="1"/>
          </p:cNvSpPr>
          <p:nvPr>
            <p:ph type="sldNum" sz="quarter" idx="5"/>
          </p:nvPr>
        </p:nvSpPr>
        <p:spPr/>
        <p:txBody>
          <a:bodyPr/>
          <a:lstStyle/>
          <a:p>
            <a:fld id="{BA963DE1-7C71-4A5F-A13B-928459146A81}" type="slidenum">
              <a:rPr lang="en-GB" smtClean="0"/>
              <a:t>43</a:t>
            </a:fld>
            <a:endParaRPr lang="en-GB"/>
          </a:p>
        </p:txBody>
      </p:sp>
    </p:spTree>
    <p:extLst>
      <p:ext uri="{BB962C8B-B14F-4D97-AF65-F5344CB8AC3E}">
        <p14:creationId xmlns:p14="http://schemas.microsoft.com/office/powerpoint/2010/main" val="14593406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9ED91-BD0F-9512-DA58-5F2716C84D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734852-8549-6777-7F35-C2B1806875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4EBE4A-BB28-1C81-5C06-FF1D57B292AD}"/>
              </a:ext>
            </a:extLst>
          </p:cNvPr>
          <p:cNvSpPr>
            <a:spLocks noGrp="1"/>
          </p:cNvSpPr>
          <p:nvPr>
            <p:ph type="body" idx="1"/>
          </p:nvPr>
        </p:nvSpPr>
        <p:spPr/>
        <p:txBody>
          <a:bodyPr/>
          <a:lstStyle/>
          <a:p>
            <a:pPr marL="0" indent="0">
              <a:buNone/>
            </a:pPr>
            <a:endParaRPr lang="en-GB" dirty="0"/>
          </a:p>
        </p:txBody>
      </p:sp>
      <p:sp>
        <p:nvSpPr>
          <p:cNvPr id="4" name="Slide Number Placeholder 3">
            <a:extLst>
              <a:ext uri="{FF2B5EF4-FFF2-40B4-BE49-F238E27FC236}">
                <a16:creationId xmlns:a16="http://schemas.microsoft.com/office/drawing/2014/main" id="{BDA43C03-DB61-9A18-BF30-5BC907351859}"/>
              </a:ext>
            </a:extLst>
          </p:cNvPr>
          <p:cNvSpPr>
            <a:spLocks noGrp="1"/>
          </p:cNvSpPr>
          <p:nvPr>
            <p:ph type="sldNum" sz="quarter" idx="5"/>
          </p:nvPr>
        </p:nvSpPr>
        <p:spPr/>
        <p:txBody>
          <a:bodyPr/>
          <a:lstStyle/>
          <a:p>
            <a:fld id="{BA963DE1-7C71-4A5F-A13B-928459146A81}" type="slidenum">
              <a:rPr lang="en-GB" smtClean="0"/>
              <a:t>44</a:t>
            </a:fld>
            <a:endParaRPr lang="en-GB"/>
          </a:p>
        </p:txBody>
      </p:sp>
    </p:spTree>
    <p:extLst>
      <p:ext uri="{BB962C8B-B14F-4D97-AF65-F5344CB8AC3E}">
        <p14:creationId xmlns:p14="http://schemas.microsoft.com/office/powerpoint/2010/main" val="11945902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D788A-3D7C-F119-F41E-DC44F84923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EC39CD-8568-9353-3F2F-72BC27A296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2195AF-0D80-5925-3C11-556B76F68BC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2593E8EB-4C4C-DAB4-3D22-1FB17C830412}"/>
              </a:ext>
            </a:extLst>
          </p:cNvPr>
          <p:cNvSpPr>
            <a:spLocks noGrp="1"/>
          </p:cNvSpPr>
          <p:nvPr>
            <p:ph type="sldNum" sz="quarter" idx="5"/>
          </p:nvPr>
        </p:nvSpPr>
        <p:spPr/>
        <p:txBody>
          <a:bodyPr/>
          <a:lstStyle/>
          <a:p>
            <a:fld id="{BA963DE1-7C71-4A5F-A13B-928459146A81}" type="slidenum">
              <a:rPr lang="en-GB" smtClean="0"/>
              <a:t>45</a:t>
            </a:fld>
            <a:endParaRPr lang="en-GB"/>
          </a:p>
        </p:txBody>
      </p:sp>
    </p:spTree>
    <p:extLst>
      <p:ext uri="{BB962C8B-B14F-4D97-AF65-F5344CB8AC3E}">
        <p14:creationId xmlns:p14="http://schemas.microsoft.com/office/powerpoint/2010/main" val="36836833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EXPRESS:</a:t>
            </a:r>
          </a:p>
          <a:p>
            <a:r>
              <a:rPr lang="en-GB" dirty="0"/>
              <a:t>object-relational, many indirections, complex</a:t>
            </a:r>
          </a:p>
          <a:p>
            <a:r>
              <a:rPr lang="en-GB" dirty="0"/>
              <a:t>highly domain specific, little tooling</a:t>
            </a:r>
          </a:p>
          <a:p>
            <a:r>
              <a:rPr lang="en-GB" dirty="0"/>
              <a:t>no database, query language, efficient serialization</a:t>
            </a:r>
          </a:p>
          <a:p>
            <a:r>
              <a:rPr lang="en-GB" dirty="0"/>
              <a:t>challenging backwards compatibility and extensibility</a:t>
            </a:r>
          </a:p>
        </p:txBody>
      </p:sp>
      <p:sp>
        <p:nvSpPr>
          <p:cNvPr id="4" name="Slide Number Placeholder 3"/>
          <p:cNvSpPr>
            <a:spLocks noGrp="1"/>
          </p:cNvSpPr>
          <p:nvPr>
            <p:ph type="sldNum" sz="quarter" idx="5"/>
          </p:nvPr>
        </p:nvSpPr>
        <p:spPr/>
        <p:txBody>
          <a:bodyPr/>
          <a:lstStyle/>
          <a:p>
            <a:fld id="{BA963DE1-7C71-4A5F-A13B-928459146A81}" type="slidenum">
              <a:rPr lang="en-GB" smtClean="0"/>
              <a:t>47</a:t>
            </a:fld>
            <a:endParaRPr lang="en-GB"/>
          </a:p>
        </p:txBody>
      </p:sp>
    </p:spTree>
    <p:extLst>
      <p:ext uri="{BB962C8B-B14F-4D97-AF65-F5344CB8AC3E}">
        <p14:creationId xmlns:p14="http://schemas.microsoft.com/office/powerpoint/2010/main" val="33419945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2901B-AB1B-93D1-5EB4-C8B4114A03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D42D65-8265-3AF5-D5C7-F9A27BF3DF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52067D-AF10-7F3D-0D6C-9E6D306535CB}"/>
              </a:ext>
            </a:extLst>
          </p:cNvPr>
          <p:cNvSpPr>
            <a:spLocks noGrp="1"/>
          </p:cNvSpPr>
          <p:nvPr>
            <p:ph type="body" idx="1"/>
          </p:nvPr>
        </p:nvSpPr>
        <p:spPr/>
        <p:txBody>
          <a:bodyPr/>
          <a:lstStyle/>
          <a:p>
            <a:r>
              <a:rPr lang="en-GB" dirty="0"/>
              <a:t>Yes, this has consequences  -  We need to reduce complexity to improve reliability</a:t>
            </a:r>
          </a:p>
          <a:p>
            <a:endParaRPr lang="en-GB" dirty="0"/>
          </a:p>
        </p:txBody>
      </p:sp>
      <p:sp>
        <p:nvSpPr>
          <p:cNvPr id="4" name="Slide Number Placeholder 3">
            <a:extLst>
              <a:ext uri="{FF2B5EF4-FFF2-40B4-BE49-F238E27FC236}">
                <a16:creationId xmlns:a16="http://schemas.microsoft.com/office/drawing/2014/main" id="{AC4E30DE-DF4E-F027-3E64-E4871ACF76D3}"/>
              </a:ext>
            </a:extLst>
          </p:cNvPr>
          <p:cNvSpPr>
            <a:spLocks noGrp="1"/>
          </p:cNvSpPr>
          <p:nvPr>
            <p:ph type="sldNum" sz="quarter" idx="5"/>
          </p:nvPr>
        </p:nvSpPr>
        <p:spPr/>
        <p:txBody>
          <a:bodyPr/>
          <a:lstStyle/>
          <a:p>
            <a:fld id="{BA963DE1-7C71-4A5F-A13B-928459146A81}" type="slidenum">
              <a:rPr lang="en-GB" smtClean="0"/>
              <a:t>48</a:t>
            </a:fld>
            <a:endParaRPr lang="en-GB"/>
          </a:p>
        </p:txBody>
      </p:sp>
    </p:spTree>
    <p:extLst>
      <p:ext uri="{BB962C8B-B14F-4D97-AF65-F5344CB8AC3E}">
        <p14:creationId xmlns:p14="http://schemas.microsoft.com/office/powerpoint/2010/main" val="30000016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CC717E-EC9D-E5FE-8A51-A155839A72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292B2D-61DE-E040-85AA-658EA072E8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C941BA-94EA-81A0-D839-F0F8E597A782}"/>
              </a:ext>
            </a:extLst>
          </p:cNvPr>
          <p:cNvSpPr>
            <a:spLocks noGrp="1"/>
          </p:cNvSpPr>
          <p:nvPr>
            <p:ph type="body" idx="1"/>
          </p:nvPr>
        </p:nvSpPr>
        <p:spPr/>
        <p:txBody>
          <a:bodyPr/>
          <a:lstStyle/>
          <a:p>
            <a:pPr marL="0" indent="0">
              <a:buNone/>
            </a:pPr>
            <a:endParaRPr lang="en-GB" dirty="0"/>
          </a:p>
        </p:txBody>
      </p:sp>
      <p:sp>
        <p:nvSpPr>
          <p:cNvPr id="4" name="Slide Number Placeholder 3">
            <a:extLst>
              <a:ext uri="{FF2B5EF4-FFF2-40B4-BE49-F238E27FC236}">
                <a16:creationId xmlns:a16="http://schemas.microsoft.com/office/drawing/2014/main" id="{4EB69436-FB59-3DF5-DD78-A8CC884A520B}"/>
              </a:ext>
            </a:extLst>
          </p:cNvPr>
          <p:cNvSpPr>
            <a:spLocks noGrp="1"/>
          </p:cNvSpPr>
          <p:nvPr>
            <p:ph type="sldNum" sz="quarter" idx="5"/>
          </p:nvPr>
        </p:nvSpPr>
        <p:spPr/>
        <p:txBody>
          <a:bodyPr/>
          <a:lstStyle/>
          <a:p>
            <a:fld id="{BA963DE1-7C71-4A5F-A13B-928459146A81}" type="slidenum">
              <a:rPr lang="en-GB" smtClean="0"/>
              <a:t>49</a:t>
            </a:fld>
            <a:endParaRPr lang="en-GB"/>
          </a:p>
        </p:txBody>
      </p:sp>
    </p:spTree>
    <p:extLst>
      <p:ext uri="{BB962C8B-B14F-4D97-AF65-F5344CB8AC3E}">
        <p14:creationId xmlns:p14="http://schemas.microsoft.com/office/powerpoint/2010/main" val="19542428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4720EE-A157-A734-E8E5-BBA6DD2246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3F82A6-1679-F2F2-EE21-F6F5270FE1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ACF28A-B099-42FE-34FE-5850E41CB672}"/>
              </a:ext>
            </a:extLst>
          </p:cNvPr>
          <p:cNvSpPr>
            <a:spLocks noGrp="1"/>
          </p:cNvSpPr>
          <p:nvPr>
            <p:ph type="body" idx="1"/>
          </p:nvPr>
        </p:nvSpPr>
        <p:spPr/>
        <p:txBody>
          <a:bodyPr/>
          <a:lstStyle/>
          <a:p>
            <a:pPr marL="0" indent="0">
              <a:buNone/>
            </a:pPr>
            <a:r>
              <a:rPr lang="pl-PL" dirty="0" err="1"/>
              <a:t>Rare</a:t>
            </a:r>
            <a:r>
              <a:rPr lang="pl-PL" dirty="0"/>
              <a:t> VS </a:t>
            </a:r>
            <a:r>
              <a:rPr lang="pl-PL" dirty="0" err="1"/>
              <a:t>when</a:t>
            </a:r>
            <a:r>
              <a:rPr lang="pl-PL" dirty="0"/>
              <a:t> </a:t>
            </a:r>
            <a:r>
              <a:rPr lang="pl-PL" dirty="0" err="1"/>
              <a:t>needed</a:t>
            </a:r>
            <a:endParaRPr lang="en-GB" dirty="0"/>
          </a:p>
        </p:txBody>
      </p:sp>
      <p:sp>
        <p:nvSpPr>
          <p:cNvPr id="4" name="Slide Number Placeholder 3">
            <a:extLst>
              <a:ext uri="{FF2B5EF4-FFF2-40B4-BE49-F238E27FC236}">
                <a16:creationId xmlns:a16="http://schemas.microsoft.com/office/drawing/2014/main" id="{23A97981-680F-830F-3FE1-4505693D811A}"/>
              </a:ext>
            </a:extLst>
          </p:cNvPr>
          <p:cNvSpPr>
            <a:spLocks noGrp="1"/>
          </p:cNvSpPr>
          <p:nvPr>
            <p:ph type="sldNum" sz="quarter" idx="5"/>
          </p:nvPr>
        </p:nvSpPr>
        <p:spPr/>
        <p:txBody>
          <a:bodyPr/>
          <a:lstStyle/>
          <a:p>
            <a:fld id="{BA963DE1-7C71-4A5F-A13B-928459146A81}" type="slidenum">
              <a:rPr lang="en-GB" smtClean="0"/>
              <a:t>50</a:t>
            </a:fld>
            <a:endParaRPr lang="en-GB"/>
          </a:p>
        </p:txBody>
      </p:sp>
    </p:spTree>
    <p:extLst>
      <p:ext uri="{BB962C8B-B14F-4D97-AF65-F5344CB8AC3E}">
        <p14:creationId xmlns:p14="http://schemas.microsoft.com/office/powerpoint/2010/main" val="19327701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D8236-2DA4-7689-5743-B16FF73A03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DBFE3E-799F-6CF1-A179-58B0EA3DBB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655F6F-F247-A789-EC76-AEE0B000106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6F553ED-8A8A-938A-B030-916837A880CE}"/>
              </a:ext>
            </a:extLst>
          </p:cNvPr>
          <p:cNvSpPr>
            <a:spLocks noGrp="1"/>
          </p:cNvSpPr>
          <p:nvPr>
            <p:ph type="sldNum" sz="quarter" idx="5"/>
          </p:nvPr>
        </p:nvSpPr>
        <p:spPr/>
        <p:txBody>
          <a:bodyPr/>
          <a:lstStyle/>
          <a:p>
            <a:fld id="{BA963DE1-7C71-4A5F-A13B-928459146A81}" type="slidenum">
              <a:rPr lang="en-GB" smtClean="0"/>
              <a:t>51</a:t>
            </a:fld>
            <a:endParaRPr lang="en-GB"/>
          </a:p>
        </p:txBody>
      </p:sp>
    </p:spTree>
    <p:extLst>
      <p:ext uri="{BB962C8B-B14F-4D97-AF65-F5344CB8AC3E}">
        <p14:creationId xmlns:p14="http://schemas.microsoft.com/office/powerpoint/2010/main" val="10768718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C1DF39-3060-678D-2577-F683375A3F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6F7729-8ED4-1534-AA03-C15926C9F6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330CA6-8406-C8D1-1341-2597515D584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B430AD8-7954-671D-996E-250E10C843EA}"/>
              </a:ext>
            </a:extLst>
          </p:cNvPr>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7718484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7EB1CC1-461D-4083-A3D9-DE2CE8158582}"/>
              </a:ext>
            </a:extLst>
          </p:cNvPr>
          <p:cNvSpPr>
            <a:spLocks noGrp="1"/>
          </p:cNvSpPr>
          <p:nvPr>
            <p:ph type="ctrTitle"/>
          </p:nvPr>
        </p:nvSpPr>
        <p:spPr>
          <a:xfrm>
            <a:off x="1524000" y="1122363"/>
            <a:ext cx="9144000" cy="2387600"/>
          </a:xfrm>
        </p:spPr>
        <p:txBody>
          <a:bodyPr anchor="b"/>
          <a:lstStyle>
            <a:lvl1pPr algn="ctr">
              <a:defRPr sz="6000"/>
            </a:lvl1pPr>
          </a:lstStyle>
          <a:p>
            <a:r>
              <a:rPr lang="nl-NL"/>
              <a:t>Klik om stijl te bewerken</a:t>
            </a:r>
          </a:p>
        </p:txBody>
      </p:sp>
      <p:sp>
        <p:nvSpPr>
          <p:cNvPr id="3" name="Ondertitel 2">
            <a:extLst>
              <a:ext uri="{FF2B5EF4-FFF2-40B4-BE49-F238E27FC236}">
                <a16:creationId xmlns:a16="http://schemas.microsoft.com/office/drawing/2014/main" id="{0663C085-F668-46E4-AA02-4E5CF4A2DB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l-NL"/>
              <a:t>Klikken om de ondertitelstijl van het model te bewerken</a:t>
            </a:r>
          </a:p>
        </p:txBody>
      </p:sp>
      <p:sp>
        <p:nvSpPr>
          <p:cNvPr id="4" name="Tijdelijke aanduiding voor datum 3">
            <a:extLst>
              <a:ext uri="{FF2B5EF4-FFF2-40B4-BE49-F238E27FC236}">
                <a16:creationId xmlns:a16="http://schemas.microsoft.com/office/drawing/2014/main" id="{917F99F1-42C2-41C8-A7DD-D5076E4D72B9}"/>
              </a:ext>
            </a:extLst>
          </p:cNvPr>
          <p:cNvSpPr>
            <a:spLocks noGrp="1"/>
          </p:cNvSpPr>
          <p:nvPr>
            <p:ph type="dt" sz="half" idx="10"/>
          </p:nvPr>
        </p:nvSpPr>
        <p:spPr>
          <a:xfrm>
            <a:off x="838200" y="6356350"/>
            <a:ext cx="2743200" cy="365125"/>
          </a:xfrm>
          <a:prstGeom prst="rect">
            <a:avLst/>
          </a:prstGeom>
        </p:spPr>
        <p:txBody>
          <a:bodyPr/>
          <a:lstStyle/>
          <a:p>
            <a:fld id="{82E78F39-CD5D-47F5-A2A6-18065B3B4C45}" type="datetimeFigureOut">
              <a:rPr lang="nl-NL" smtClean="0"/>
              <a:t>18-6-2026</a:t>
            </a:fld>
            <a:endParaRPr lang="nl-NL"/>
          </a:p>
        </p:txBody>
      </p:sp>
      <p:sp>
        <p:nvSpPr>
          <p:cNvPr id="5" name="Tijdelijke aanduiding voor voettekst 4">
            <a:extLst>
              <a:ext uri="{FF2B5EF4-FFF2-40B4-BE49-F238E27FC236}">
                <a16:creationId xmlns:a16="http://schemas.microsoft.com/office/drawing/2014/main" id="{C663F509-D032-45FB-86CA-ECE94CE5455E}"/>
              </a:ext>
            </a:extLst>
          </p:cNvPr>
          <p:cNvSpPr>
            <a:spLocks noGrp="1"/>
          </p:cNvSpPr>
          <p:nvPr>
            <p:ph type="ftr" sz="quarter" idx="11"/>
          </p:nvPr>
        </p:nvSpPr>
        <p:spPr>
          <a:xfrm>
            <a:off x="4038600" y="6356350"/>
            <a:ext cx="4114800" cy="365125"/>
          </a:xfrm>
          <a:prstGeom prst="rect">
            <a:avLst/>
          </a:prstGeom>
        </p:spPr>
        <p:txBody>
          <a:bodyPr/>
          <a:lstStyle/>
          <a:p>
            <a:endParaRPr lang="nl-NL"/>
          </a:p>
        </p:txBody>
      </p:sp>
      <p:sp>
        <p:nvSpPr>
          <p:cNvPr id="6" name="Tijdelijke aanduiding voor dianummer 5">
            <a:extLst>
              <a:ext uri="{FF2B5EF4-FFF2-40B4-BE49-F238E27FC236}">
                <a16:creationId xmlns:a16="http://schemas.microsoft.com/office/drawing/2014/main" id="{F41DC41C-3FAD-4CC6-B896-3E08149EF8F8}"/>
              </a:ext>
            </a:extLst>
          </p:cNvPr>
          <p:cNvSpPr>
            <a:spLocks noGrp="1"/>
          </p:cNvSpPr>
          <p:nvPr>
            <p:ph type="sldNum" sz="quarter" idx="12"/>
          </p:nvPr>
        </p:nvSpPr>
        <p:spPr>
          <a:xfrm>
            <a:off x="8610600" y="6356350"/>
            <a:ext cx="2743200" cy="365125"/>
          </a:xfrm>
          <a:prstGeom prst="rect">
            <a:avLst/>
          </a:prstGeom>
        </p:spPr>
        <p:txBody>
          <a:bodyPr/>
          <a:lstStyle/>
          <a:p>
            <a:fld id="{4CB264D6-61A7-4E37-95D5-6364179EE179}" type="slidenum">
              <a:rPr lang="nl-NL" smtClean="0"/>
              <a:t>‹#›</a:t>
            </a:fld>
            <a:endParaRPr lang="nl-NL"/>
          </a:p>
        </p:txBody>
      </p:sp>
    </p:spTree>
    <p:extLst>
      <p:ext uri="{BB962C8B-B14F-4D97-AF65-F5344CB8AC3E}">
        <p14:creationId xmlns:p14="http://schemas.microsoft.com/office/powerpoint/2010/main" val="1308117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4E128EC-AD96-43D2-9DC6-229AD9F8DB61}"/>
              </a:ext>
            </a:extLst>
          </p:cNvPr>
          <p:cNvSpPr>
            <a:spLocks noGrp="1"/>
          </p:cNvSpPr>
          <p:nvPr>
            <p:ph type="title"/>
          </p:nvPr>
        </p:nvSpPr>
        <p:spPr/>
        <p:txBody>
          <a:bodyPr/>
          <a:lstStyle/>
          <a:p>
            <a:r>
              <a:rPr lang="nl-NL"/>
              <a:t>Klik om stijl te bewerken</a:t>
            </a:r>
          </a:p>
        </p:txBody>
      </p:sp>
      <p:sp>
        <p:nvSpPr>
          <p:cNvPr id="3" name="Tijdelijke aanduiding voor inhoud 2">
            <a:extLst>
              <a:ext uri="{FF2B5EF4-FFF2-40B4-BE49-F238E27FC236}">
                <a16:creationId xmlns:a16="http://schemas.microsoft.com/office/drawing/2014/main" id="{C34552D7-D577-4773-A266-3EBACCE251A2}"/>
              </a:ext>
            </a:extLst>
          </p:cNvPr>
          <p:cNvSpPr>
            <a:spLocks noGrp="1"/>
          </p:cNvSpPr>
          <p:nvPr>
            <p:ph idx="1"/>
          </p:nvPr>
        </p:nvSpPr>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a:extLst>
              <a:ext uri="{FF2B5EF4-FFF2-40B4-BE49-F238E27FC236}">
                <a16:creationId xmlns:a16="http://schemas.microsoft.com/office/drawing/2014/main" id="{5932D06A-2DF8-45C8-99D2-E24273B87A6E}"/>
              </a:ext>
            </a:extLst>
          </p:cNvPr>
          <p:cNvSpPr>
            <a:spLocks noGrp="1"/>
          </p:cNvSpPr>
          <p:nvPr>
            <p:ph type="dt" sz="half" idx="10"/>
          </p:nvPr>
        </p:nvSpPr>
        <p:spPr>
          <a:xfrm>
            <a:off x="838200" y="6356350"/>
            <a:ext cx="2743200" cy="365125"/>
          </a:xfrm>
          <a:prstGeom prst="rect">
            <a:avLst/>
          </a:prstGeom>
        </p:spPr>
        <p:txBody>
          <a:bodyPr/>
          <a:lstStyle/>
          <a:p>
            <a:fld id="{82E78F39-CD5D-47F5-A2A6-18065B3B4C45}" type="datetimeFigureOut">
              <a:rPr lang="nl-NL" smtClean="0"/>
              <a:t>18-6-2026</a:t>
            </a:fld>
            <a:endParaRPr lang="nl-NL"/>
          </a:p>
        </p:txBody>
      </p:sp>
      <p:sp>
        <p:nvSpPr>
          <p:cNvPr id="5" name="Tijdelijke aanduiding voor voettekst 4">
            <a:extLst>
              <a:ext uri="{FF2B5EF4-FFF2-40B4-BE49-F238E27FC236}">
                <a16:creationId xmlns:a16="http://schemas.microsoft.com/office/drawing/2014/main" id="{672A7BED-2C2C-4B19-83EE-6EC33DE2CACE}"/>
              </a:ext>
            </a:extLst>
          </p:cNvPr>
          <p:cNvSpPr>
            <a:spLocks noGrp="1"/>
          </p:cNvSpPr>
          <p:nvPr>
            <p:ph type="ftr" sz="quarter" idx="11"/>
          </p:nvPr>
        </p:nvSpPr>
        <p:spPr>
          <a:xfrm>
            <a:off x="4038600" y="6356350"/>
            <a:ext cx="4114800" cy="365125"/>
          </a:xfrm>
          <a:prstGeom prst="rect">
            <a:avLst/>
          </a:prstGeom>
        </p:spPr>
        <p:txBody>
          <a:bodyPr/>
          <a:lstStyle/>
          <a:p>
            <a:endParaRPr lang="nl-NL"/>
          </a:p>
        </p:txBody>
      </p:sp>
      <p:sp>
        <p:nvSpPr>
          <p:cNvPr id="6" name="Tijdelijke aanduiding voor dianummer 5">
            <a:extLst>
              <a:ext uri="{FF2B5EF4-FFF2-40B4-BE49-F238E27FC236}">
                <a16:creationId xmlns:a16="http://schemas.microsoft.com/office/drawing/2014/main" id="{594C5AB0-2635-4102-8DED-EA692A8F94DE}"/>
              </a:ext>
            </a:extLst>
          </p:cNvPr>
          <p:cNvSpPr>
            <a:spLocks noGrp="1"/>
          </p:cNvSpPr>
          <p:nvPr>
            <p:ph type="sldNum" sz="quarter" idx="12"/>
          </p:nvPr>
        </p:nvSpPr>
        <p:spPr>
          <a:xfrm>
            <a:off x="8610600" y="6356350"/>
            <a:ext cx="2743200" cy="365125"/>
          </a:xfrm>
          <a:prstGeom prst="rect">
            <a:avLst/>
          </a:prstGeom>
        </p:spPr>
        <p:txBody>
          <a:bodyPr/>
          <a:lstStyle/>
          <a:p>
            <a:fld id="{4CB264D6-61A7-4E37-95D5-6364179EE179}" type="slidenum">
              <a:rPr lang="nl-NL" smtClean="0"/>
              <a:t>‹#›</a:t>
            </a:fld>
            <a:endParaRPr lang="nl-NL"/>
          </a:p>
        </p:txBody>
      </p:sp>
    </p:spTree>
    <p:extLst>
      <p:ext uri="{BB962C8B-B14F-4D97-AF65-F5344CB8AC3E}">
        <p14:creationId xmlns:p14="http://schemas.microsoft.com/office/powerpoint/2010/main" val="663523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3A02990-E9C3-426B-BBAD-BA301FF64EC1}"/>
              </a:ext>
            </a:extLst>
          </p:cNvPr>
          <p:cNvSpPr>
            <a:spLocks noGrp="1"/>
          </p:cNvSpPr>
          <p:nvPr>
            <p:ph type="title"/>
          </p:nvPr>
        </p:nvSpPr>
        <p:spPr>
          <a:xfrm>
            <a:off x="831850" y="1709738"/>
            <a:ext cx="10515600" cy="2852737"/>
          </a:xfrm>
        </p:spPr>
        <p:txBody>
          <a:bodyPr anchor="b"/>
          <a:lstStyle>
            <a:lvl1pPr>
              <a:defRPr sz="6000"/>
            </a:lvl1pPr>
          </a:lstStyle>
          <a:p>
            <a:r>
              <a:rPr lang="nl-NL"/>
              <a:t>Klik om stijl te bewerken</a:t>
            </a:r>
          </a:p>
        </p:txBody>
      </p:sp>
      <p:sp>
        <p:nvSpPr>
          <p:cNvPr id="3" name="Tijdelijke aanduiding voor tekst 2">
            <a:extLst>
              <a:ext uri="{FF2B5EF4-FFF2-40B4-BE49-F238E27FC236}">
                <a16:creationId xmlns:a16="http://schemas.microsoft.com/office/drawing/2014/main" id="{03E194DA-94F0-4A2E-8AC4-78894A3EB3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nl-NL"/>
              <a:t>Tekststijl van het model bewerken</a:t>
            </a:r>
          </a:p>
        </p:txBody>
      </p:sp>
      <p:sp>
        <p:nvSpPr>
          <p:cNvPr id="4" name="Tijdelijke aanduiding voor datum 3">
            <a:extLst>
              <a:ext uri="{FF2B5EF4-FFF2-40B4-BE49-F238E27FC236}">
                <a16:creationId xmlns:a16="http://schemas.microsoft.com/office/drawing/2014/main" id="{42D9CF30-FF89-4B44-9FAE-B07592A015A3}"/>
              </a:ext>
            </a:extLst>
          </p:cNvPr>
          <p:cNvSpPr>
            <a:spLocks noGrp="1"/>
          </p:cNvSpPr>
          <p:nvPr>
            <p:ph type="dt" sz="half" idx="10"/>
          </p:nvPr>
        </p:nvSpPr>
        <p:spPr>
          <a:xfrm>
            <a:off x="838200" y="6356350"/>
            <a:ext cx="2743200" cy="365125"/>
          </a:xfrm>
          <a:prstGeom prst="rect">
            <a:avLst/>
          </a:prstGeom>
        </p:spPr>
        <p:txBody>
          <a:bodyPr/>
          <a:lstStyle/>
          <a:p>
            <a:fld id="{82E78F39-CD5D-47F5-A2A6-18065B3B4C45}" type="datetimeFigureOut">
              <a:rPr lang="nl-NL" smtClean="0"/>
              <a:t>18-6-2026</a:t>
            </a:fld>
            <a:endParaRPr lang="nl-NL"/>
          </a:p>
        </p:txBody>
      </p:sp>
      <p:sp>
        <p:nvSpPr>
          <p:cNvPr id="5" name="Tijdelijke aanduiding voor voettekst 4">
            <a:extLst>
              <a:ext uri="{FF2B5EF4-FFF2-40B4-BE49-F238E27FC236}">
                <a16:creationId xmlns:a16="http://schemas.microsoft.com/office/drawing/2014/main" id="{5F3C57B6-E322-42A5-A375-59C0FC5E5B50}"/>
              </a:ext>
            </a:extLst>
          </p:cNvPr>
          <p:cNvSpPr>
            <a:spLocks noGrp="1"/>
          </p:cNvSpPr>
          <p:nvPr>
            <p:ph type="ftr" sz="quarter" idx="11"/>
          </p:nvPr>
        </p:nvSpPr>
        <p:spPr>
          <a:xfrm>
            <a:off x="4038600" y="6356350"/>
            <a:ext cx="4114800" cy="365125"/>
          </a:xfrm>
          <a:prstGeom prst="rect">
            <a:avLst/>
          </a:prstGeom>
        </p:spPr>
        <p:txBody>
          <a:bodyPr/>
          <a:lstStyle/>
          <a:p>
            <a:endParaRPr lang="nl-NL"/>
          </a:p>
        </p:txBody>
      </p:sp>
      <p:sp>
        <p:nvSpPr>
          <p:cNvPr id="6" name="Tijdelijke aanduiding voor dianummer 5">
            <a:extLst>
              <a:ext uri="{FF2B5EF4-FFF2-40B4-BE49-F238E27FC236}">
                <a16:creationId xmlns:a16="http://schemas.microsoft.com/office/drawing/2014/main" id="{1BA9120E-603F-474B-ADD2-492ECEE71B3D}"/>
              </a:ext>
            </a:extLst>
          </p:cNvPr>
          <p:cNvSpPr>
            <a:spLocks noGrp="1"/>
          </p:cNvSpPr>
          <p:nvPr>
            <p:ph type="sldNum" sz="quarter" idx="12"/>
          </p:nvPr>
        </p:nvSpPr>
        <p:spPr>
          <a:xfrm>
            <a:off x="8610600" y="6356350"/>
            <a:ext cx="2743200" cy="365125"/>
          </a:xfrm>
          <a:prstGeom prst="rect">
            <a:avLst/>
          </a:prstGeom>
        </p:spPr>
        <p:txBody>
          <a:bodyPr/>
          <a:lstStyle/>
          <a:p>
            <a:fld id="{4CB264D6-61A7-4E37-95D5-6364179EE179}" type="slidenum">
              <a:rPr lang="nl-NL" smtClean="0"/>
              <a:t>‹#›</a:t>
            </a:fld>
            <a:endParaRPr lang="nl-NL"/>
          </a:p>
        </p:txBody>
      </p:sp>
    </p:spTree>
    <p:extLst>
      <p:ext uri="{BB962C8B-B14F-4D97-AF65-F5344CB8AC3E}">
        <p14:creationId xmlns:p14="http://schemas.microsoft.com/office/powerpoint/2010/main" val="917023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nhoud van twe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A67E9BB-E54D-4AE9-8D61-2656F6066C52}"/>
              </a:ext>
            </a:extLst>
          </p:cNvPr>
          <p:cNvSpPr>
            <a:spLocks noGrp="1"/>
          </p:cNvSpPr>
          <p:nvPr>
            <p:ph type="title"/>
          </p:nvPr>
        </p:nvSpPr>
        <p:spPr/>
        <p:txBody>
          <a:bodyPr/>
          <a:lstStyle/>
          <a:p>
            <a:r>
              <a:rPr lang="nl-NL"/>
              <a:t>Klik om stijl te bewerken</a:t>
            </a:r>
          </a:p>
        </p:txBody>
      </p:sp>
      <p:sp>
        <p:nvSpPr>
          <p:cNvPr id="3" name="Tijdelijke aanduiding voor inhoud 2">
            <a:extLst>
              <a:ext uri="{FF2B5EF4-FFF2-40B4-BE49-F238E27FC236}">
                <a16:creationId xmlns:a16="http://schemas.microsoft.com/office/drawing/2014/main" id="{54280986-2622-42FB-915F-85A6A22501DF}"/>
              </a:ext>
            </a:extLst>
          </p:cNvPr>
          <p:cNvSpPr>
            <a:spLocks noGrp="1"/>
          </p:cNvSpPr>
          <p:nvPr>
            <p:ph sz="half" idx="1"/>
          </p:nvPr>
        </p:nvSpPr>
        <p:spPr>
          <a:xfrm>
            <a:off x="838200" y="1825625"/>
            <a:ext cx="5181600" cy="4351338"/>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inhoud 3">
            <a:extLst>
              <a:ext uri="{FF2B5EF4-FFF2-40B4-BE49-F238E27FC236}">
                <a16:creationId xmlns:a16="http://schemas.microsoft.com/office/drawing/2014/main" id="{4796B259-A07C-48E7-A4FC-740DB93F8898}"/>
              </a:ext>
            </a:extLst>
          </p:cNvPr>
          <p:cNvSpPr>
            <a:spLocks noGrp="1"/>
          </p:cNvSpPr>
          <p:nvPr>
            <p:ph sz="half" idx="2"/>
          </p:nvPr>
        </p:nvSpPr>
        <p:spPr>
          <a:xfrm>
            <a:off x="6172200" y="1825625"/>
            <a:ext cx="5181600" cy="4351338"/>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datum 4">
            <a:extLst>
              <a:ext uri="{FF2B5EF4-FFF2-40B4-BE49-F238E27FC236}">
                <a16:creationId xmlns:a16="http://schemas.microsoft.com/office/drawing/2014/main" id="{D1EAAED6-8D32-4A4E-81D1-3E67BE363A35}"/>
              </a:ext>
            </a:extLst>
          </p:cNvPr>
          <p:cNvSpPr>
            <a:spLocks noGrp="1"/>
          </p:cNvSpPr>
          <p:nvPr>
            <p:ph type="dt" sz="half" idx="10"/>
          </p:nvPr>
        </p:nvSpPr>
        <p:spPr>
          <a:xfrm>
            <a:off x="838200" y="6356350"/>
            <a:ext cx="2743200" cy="365125"/>
          </a:xfrm>
          <a:prstGeom prst="rect">
            <a:avLst/>
          </a:prstGeom>
        </p:spPr>
        <p:txBody>
          <a:bodyPr/>
          <a:lstStyle/>
          <a:p>
            <a:fld id="{82E78F39-CD5D-47F5-A2A6-18065B3B4C45}" type="datetimeFigureOut">
              <a:rPr lang="nl-NL" smtClean="0"/>
              <a:t>18-6-2026</a:t>
            </a:fld>
            <a:endParaRPr lang="nl-NL"/>
          </a:p>
        </p:txBody>
      </p:sp>
      <p:sp>
        <p:nvSpPr>
          <p:cNvPr id="6" name="Tijdelijke aanduiding voor voettekst 5">
            <a:extLst>
              <a:ext uri="{FF2B5EF4-FFF2-40B4-BE49-F238E27FC236}">
                <a16:creationId xmlns:a16="http://schemas.microsoft.com/office/drawing/2014/main" id="{43FBF879-204C-44D5-8C57-30471967FC7A}"/>
              </a:ext>
            </a:extLst>
          </p:cNvPr>
          <p:cNvSpPr>
            <a:spLocks noGrp="1"/>
          </p:cNvSpPr>
          <p:nvPr>
            <p:ph type="ftr" sz="quarter" idx="11"/>
          </p:nvPr>
        </p:nvSpPr>
        <p:spPr>
          <a:xfrm>
            <a:off x="4038600" y="6356350"/>
            <a:ext cx="4114800" cy="365125"/>
          </a:xfrm>
          <a:prstGeom prst="rect">
            <a:avLst/>
          </a:prstGeom>
        </p:spPr>
        <p:txBody>
          <a:bodyPr/>
          <a:lstStyle/>
          <a:p>
            <a:endParaRPr lang="nl-NL"/>
          </a:p>
        </p:txBody>
      </p:sp>
      <p:sp>
        <p:nvSpPr>
          <p:cNvPr id="7" name="Tijdelijke aanduiding voor dianummer 6">
            <a:extLst>
              <a:ext uri="{FF2B5EF4-FFF2-40B4-BE49-F238E27FC236}">
                <a16:creationId xmlns:a16="http://schemas.microsoft.com/office/drawing/2014/main" id="{B71B31B4-2509-413B-BAB9-344AE600B8A2}"/>
              </a:ext>
            </a:extLst>
          </p:cNvPr>
          <p:cNvSpPr>
            <a:spLocks noGrp="1"/>
          </p:cNvSpPr>
          <p:nvPr>
            <p:ph type="sldNum" sz="quarter" idx="12"/>
          </p:nvPr>
        </p:nvSpPr>
        <p:spPr>
          <a:xfrm>
            <a:off x="8610600" y="6356350"/>
            <a:ext cx="2743200" cy="365125"/>
          </a:xfrm>
          <a:prstGeom prst="rect">
            <a:avLst/>
          </a:prstGeom>
        </p:spPr>
        <p:txBody>
          <a:bodyPr/>
          <a:lstStyle/>
          <a:p>
            <a:fld id="{4CB264D6-61A7-4E37-95D5-6364179EE179}" type="slidenum">
              <a:rPr lang="nl-NL" smtClean="0"/>
              <a:t>‹#›</a:t>
            </a:fld>
            <a:endParaRPr lang="nl-NL"/>
          </a:p>
        </p:txBody>
      </p:sp>
    </p:spTree>
    <p:extLst>
      <p:ext uri="{BB962C8B-B14F-4D97-AF65-F5344CB8AC3E}">
        <p14:creationId xmlns:p14="http://schemas.microsoft.com/office/powerpoint/2010/main" val="3709393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D5EDF72-CBD0-4513-920A-85BA222A646F}"/>
              </a:ext>
            </a:extLst>
          </p:cNvPr>
          <p:cNvSpPr>
            <a:spLocks noGrp="1"/>
          </p:cNvSpPr>
          <p:nvPr>
            <p:ph type="title"/>
          </p:nvPr>
        </p:nvSpPr>
        <p:spPr>
          <a:xfrm>
            <a:off x="839788" y="365125"/>
            <a:ext cx="10515600" cy="1325563"/>
          </a:xfrm>
        </p:spPr>
        <p:txBody>
          <a:bodyPr/>
          <a:lstStyle/>
          <a:p>
            <a:r>
              <a:rPr lang="nl-NL"/>
              <a:t>Klik om stijl te bewerken</a:t>
            </a:r>
          </a:p>
        </p:txBody>
      </p:sp>
      <p:sp>
        <p:nvSpPr>
          <p:cNvPr id="3" name="Tijdelijke aanduiding voor tekst 2">
            <a:extLst>
              <a:ext uri="{FF2B5EF4-FFF2-40B4-BE49-F238E27FC236}">
                <a16:creationId xmlns:a16="http://schemas.microsoft.com/office/drawing/2014/main" id="{D7D6E1F6-4F83-4AA4-9C24-EC4B867BA9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Tekststijl van het model bewerken</a:t>
            </a:r>
          </a:p>
        </p:txBody>
      </p:sp>
      <p:sp>
        <p:nvSpPr>
          <p:cNvPr id="4" name="Tijdelijke aanduiding voor inhoud 3">
            <a:extLst>
              <a:ext uri="{FF2B5EF4-FFF2-40B4-BE49-F238E27FC236}">
                <a16:creationId xmlns:a16="http://schemas.microsoft.com/office/drawing/2014/main" id="{29344DEA-2B02-498B-A5CB-BA79CE11F732}"/>
              </a:ext>
            </a:extLst>
          </p:cNvPr>
          <p:cNvSpPr>
            <a:spLocks noGrp="1"/>
          </p:cNvSpPr>
          <p:nvPr>
            <p:ph sz="half" idx="2"/>
          </p:nvPr>
        </p:nvSpPr>
        <p:spPr>
          <a:xfrm>
            <a:off x="839788" y="2505075"/>
            <a:ext cx="5157787" cy="3684588"/>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tekst 4">
            <a:extLst>
              <a:ext uri="{FF2B5EF4-FFF2-40B4-BE49-F238E27FC236}">
                <a16:creationId xmlns:a16="http://schemas.microsoft.com/office/drawing/2014/main" id="{BBF0F612-38B3-42B3-AAAC-D6D9C2931C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Tekststijl van het model bewerken</a:t>
            </a:r>
          </a:p>
        </p:txBody>
      </p:sp>
      <p:sp>
        <p:nvSpPr>
          <p:cNvPr id="6" name="Tijdelijke aanduiding voor inhoud 5">
            <a:extLst>
              <a:ext uri="{FF2B5EF4-FFF2-40B4-BE49-F238E27FC236}">
                <a16:creationId xmlns:a16="http://schemas.microsoft.com/office/drawing/2014/main" id="{5BE6000B-3668-4BE6-A881-F92A72C4E3D4}"/>
              </a:ext>
            </a:extLst>
          </p:cNvPr>
          <p:cNvSpPr>
            <a:spLocks noGrp="1"/>
          </p:cNvSpPr>
          <p:nvPr>
            <p:ph sz="quarter" idx="4"/>
          </p:nvPr>
        </p:nvSpPr>
        <p:spPr>
          <a:xfrm>
            <a:off x="6172200" y="2505075"/>
            <a:ext cx="5183188" cy="3684588"/>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p>
        </p:txBody>
      </p:sp>
      <p:sp>
        <p:nvSpPr>
          <p:cNvPr id="7" name="Tijdelijke aanduiding voor datum 6">
            <a:extLst>
              <a:ext uri="{FF2B5EF4-FFF2-40B4-BE49-F238E27FC236}">
                <a16:creationId xmlns:a16="http://schemas.microsoft.com/office/drawing/2014/main" id="{565308A8-47AD-4302-8540-E7CC1BA9A4DD}"/>
              </a:ext>
            </a:extLst>
          </p:cNvPr>
          <p:cNvSpPr>
            <a:spLocks noGrp="1"/>
          </p:cNvSpPr>
          <p:nvPr>
            <p:ph type="dt" sz="half" idx="10"/>
          </p:nvPr>
        </p:nvSpPr>
        <p:spPr>
          <a:xfrm>
            <a:off x="838200" y="6356350"/>
            <a:ext cx="2743200" cy="365125"/>
          </a:xfrm>
          <a:prstGeom prst="rect">
            <a:avLst/>
          </a:prstGeom>
        </p:spPr>
        <p:txBody>
          <a:bodyPr/>
          <a:lstStyle/>
          <a:p>
            <a:fld id="{82E78F39-CD5D-47F5-A2A6-18065B3B4C45}" type="datetimeFigureOut">
              <a:rPr lang="nl-NL" smtClean="0"/>
              <a:t>18-6-2026</a:t>
            </a:fld>
            <a:endParaRPr lang="nl-NL"/>
          </a:p>
        </p:txBody>
      </p:sp>
      <p:sp>
        <p:nvSpPr>
          <p:cNvPr id="8" name="Tijdelijke aanduiding voor voettekst 7">
            <a:extLst>
              <a:ext uri="{FF2B5EF4-FFF2-40B4-BE49-F238E27FC236}">
                <a16:creationId xmlns:a16="http://schemas.microsoft.com/office/drawing/2014/main" id="{33892DEE-10B6-4B15-BBC1-9E3DCCCE5E67}"/>
              </a:ext>
            </a:extLst>
          </p:cNvPr>
          <p:cNvSpPr>
            <a:spLocks noGrp="1"/>
          </p:cNvSpPr>
          <p:nvPr>
            <p:ph type="ftr" sz="quarter" idx="11"/>
          </p:nvPr>
        </p:nvSpPr>
        <p:spPr>
          <a:xfrm>
            <a:off x="4038600" y="6356350"/>
            <a:ext cx="4114800" cy="365125"/>
          </a:xfrm>
          <a:prstGeom prst="rect">
            <a:avLst/>
          </a:prstGeom>
        </p:spPr>
        <p:txBody>
          <a:bodyPr/>
          <a:lstStyle/>
          <a:p>
            <a:endParaRPr lang="nl-NL"/>
          </a:p>
        </p:txBody>
      </p:sp>
      <p:sp>
        <p:nvSpPr>
          <p:cNvPr id="9" name="Tijdelijke aanduiding voor dianummer 8">
            <a:extLst>
              <a:ext uri="{FF2B5EF4-FFF2-40B4-BE49-F238E27FC236}">
                <a16:creationId xmlns:a16="http://schemas.microsoft.com/office/drawing/2014/main" id="{09D9D2CE-AA4B-482A-B67C-4A2E86A2F254}"/>
              </a:ext>
            </a:extLst>
          </p:cNvPr>
          <p:cNvSpPr>
            <a:spLocks noGrp="1"/>
          </p:cNvSpPr>
          <p:nvPr>
            <p:ph type="sldNum" sz="quarter" idx="12"/>
          </p:nvPr>
        </p:nvSpPr>
        <p:spPr>
          <a:xfrm>
            <a:off x="8610600" y="6356350"/>
            <a:ext cx="2743200" cy="365125"/>
          </a:xfrm>
          <a:prstGeom prst="rect">
            <a:avLst/>
          </a:prstGeom>
        </p:spPr>
        <p:txBody>
          <a:bodyPr/>
          <a:lstStyle/>
          <a:p>
            <a:fld id="{4CB264D6-61A7-4E37-95D5-6364179EE179}" type="slidenum">
              <a:rPr lang="nl-NL" smtClean="0"/>
              <a:t>‹#›</a:t>
            </a:fld>
            <a:endParaRPr lang="nl-NL"/>
          </a:p>
        </p:txBody>
      </p:sp>
    </p:spTree>
    <p:extLst>
      <p:ext uri="{BB962C8B-B14F-4D97-AF65-F5344CB8AC3E}">
        <p14:creationId xmlns:p14="http://schemas.microsoft.com/office/powerpoint/2010/main" val="128058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9155076-E0DC-4ED7-A5F4-CA03BCD7693C}"/>
              </a:ext>
            </a:extLst>
          </p:cNvPr>
          <p:cNvSpPr>
            <a:spLocks noGrp="1"/>
          </p:cNvSpPr>
          <p:nvPr>
            <p:ph type="title"/>
          </p:nvPr>
        </p:nvSpPr>
        <p:spPr/>
        <p:txBody>
          <a:bodyPr/>
          <a:lstStyle/>
          <a:p>
            <a:r>
              <a:rPr lang="nl-NL"/>
              <a:t>Klik om stijl te bewerken</a:t>
            </a:r>
          </a:p>
        </p:txBody>
      </p:sp>
      <p:sp>
        <p:nvSpPr>
          <p:cNvPr id="3" name="Tijdelijke aanduiding voor datum 2">
            <a:extLst>
              <a:ext uri="{FF2B5EF4-FFF2-40B4-BE49-F238E27FC236}">
                <a16:creationId xmlns:a16="http://schemas.microsoft.com/office/drawing/2014/main" id="{0C6725F7-92BE-4618-B69F-380B8406E0FE}"/>
              </a:ext>
            </a:extLst>
          </p:cNvPr>
          <p:cNvSpPr>
            <a:spLocks noGrp="1"/>
          </p:cNvSpPr>
          <p:nvPr>
            <p:ph type="dt" sz="half" idx="10"/>
          </p:nvPr>
        </p:nvSpPr>
        <p:spPr>
          <a:xfrm>
            <a:off x="838200" y="6356350"/>
            <a:ext cx="2743200" cy="365125"/>
          </a:xfrm>
          <a:prstGeom prst="rect">
            <a:avLst/>
          </a:prstGeom>
        </p:spPr>
        <p:txBody>
          <a:bodyPr/>
          <a:lstStyle/>
          <a:p>
            <a:fld id="{82E78F39-CD5D-47F5-A2A6-18065B3B4C45}" type="datetimeFigureOut">
              <a:rPr lang="nl-NL" smtClean="0"/>
              <a:t>18-6-2026</a:t>
            </a:fld>
            <a:endParaRPr lang="nl-NL"/>
          </a:p>
        </p:txBody>
      </p:sp>
      <p:sp>
        <p:nvSpPr>
          <p:cNvPr id="4" name="Tijdelijke aanduiding voor voettekst 3">
            <a:extLst>
              <a:ext uri="{FF2B5EF4-FFF2-40B4-BE49-F238E27FC236}">
                <a16:creationId xmlns:a16="http://schemas.microsoft.com/office/drawing/2014/main" id="{DCD6106D-66CE-4E15-A3A5-478CAEAE2E36}"/>
              </a:ext>
            </a:extLst>
          </p:cNvPr>
          <p:cNvSpPr>
            <a:spLocks noGrp="1"/>
          </p:cNvSpPr>
          <p:nvPr>
            <p:ph type="ftr" sz="quarter" idx="11"/>
          </p:nvPr>
        </p:nvSpPr>
        <p:spPr>
          <a:xfrm>
            <a:off x="4038600" y="6356350"/>
            <a:ext cx="4114800" cy="365125"/>
          </a:xfrm>
          <a:prstGeom prst="rect">
            <a:avLst/>
          </a:prstGeom>
        </p:spPr>
        <p:txBody>
          <a:bodyPr/>
          <a:lstStyle/>
          <a:p>
            <a:endParaRPr lang="nl-NL"/>
          </a:p>
        </p:txBody>
      </p:sp>
      <p:sp>
        <p:nvSpPr>
          <p:cNvPr id="5" name="Tijdelijke aanduiding voor dianummer 4">
            <a:extLst>
              <a:ext uri="{FF2B5EF4-FFF2-40B4-BE49-F238E27FC236}">
                <a16:creationId xmlns:a16="http://schemas.microsoft.com/office/drawing/2014/main" id="{1C7717A8-2000-47F7-B10A-73AA99A49ECF}"/>
              </a:ext>
            </a:extLst>
          </p:cNvPr>
          <p:cNvSpPr>
            <a:spLocks noGrp="1"/>
          </p:cNvSpPr>
          <p:nvPr>
            <p:ph type="sldNum" sz="quarter" idx="12"/>
          </p:nvPr>
        </p:nvSpPr>
        <p:spPr>
          <a:xfrm>
            <a:off x="8610600" y="6356350"/>
            <a:ext cx="2743200" cy="365125"/>
          </a:xfrm>
          <a:prstGeom prst="rect">
            <a:avLst/>
          </a:prstGeom>
        </p:spPr>
        <p:txBody>
          <a:bodyPr/>
          <a:lstStyle/>
          <a:p>
            <a:fld id="{4CB264D6-61A7-4E37-95D5-6364179EE179}" type="slidenum">
              <a:rPr lang="nl-NL" smtClean="0"/>
              <a:t>‹#›</a:t>
            </a:fld>
            <a:endParaRPr lang="nl-NL"/>
          </a:p>
        </p:txBody>
      </p:sp>
    </p:spTree>
    <p:extLst>
      <p:ext uri="{BB962C8B-B14F-4D97-AF65-F5344CB8AC3E}">
        <p14:creationId xmlns:p14="http://schemas.microsoft.com/office/powerpoint/2010/main" val="751616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498085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2CE343E-1A05-4ABF-9F91-F8362A2E25C1}"/>
              </a:ext>
            </a:extLst>
          </p:cNvPr>
          <p:cNvSpPr>
            <a:spLocks noGrp="1"/>
          </p:cNvSpPr>
          <p:nvPr>
            <p:ph type="title"/>
          </p:nvPr>
        </p:nvSpPr>
        <p:spPr>
          <a:xfrm>
            <a:off x="839788" y="457200"/>
            <a:ext cx="3932237" cy="1600200"/>
          </a:xfrm>
        </p:spPr>
        <p:txBody>
          <a:bodyPr anchor="b"/>
          <a:lstStyle>
            <a:lvl1pPr>
              <a:defRPr sz="3200"/>
            </a:lvl1pPr>
          </a:lstStyle>
          <a:p>
            <a:r>
              <a:rPr lang="nl-NL"/>
              <a:t>Klik om stijl te bewerken</a:t>
            </a:r>
          </a:p>
        </p:txBody>
      </p:sp>
      <p:sp>
        <p:nvSpPr>
          <p:cNvPr id="3" name="Tijdelijke aanduiding voor inhoud 2">
            <a:extLst>
              <a:ext uri="{FF2B5EF4-FFF2-40B4-BE49-F238E27FC236}">
                <a16:creationId xmlns:a16="http://schemas.microsoft.com/office/drawing/2014/main" id="{C5934647-FB56-4020-8FAA-70527D125A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tekst 3">
            <a:extLst>
              <a:ext uri="{FF2B5EF4-FFF2-40B4-BE49-F238E27FC236}">
                <a16:creationId xmlns:a16="http://schemas.microsoft.com/office/drawing/2014/main" id="{20D536E3-0E85-44DA-9C14-85CAD40D68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Tekststijl van het model bewerken</a:t>
            </a:r>
          </a:p>
        </p:txBody>
      </p:sp>
      <p:sp>
        <p:nvSpPr>
          <p:cNvPr id="5" name="Tijdelijke aanduiding voor datum 4">
            <a:extLst>
              <a:ext uri="{FF2B5EF4-FFF2-40B4-BE49-F238E27FC236}">
                <a16:creationId xmlns:a16="http://schemas.microsoft.com/office/drawing/2014/main" id="{3C836765-AC3D-409C-85F0-9180D7742DAB}"/>
              </a:ext>
            </a:extLst>
          </p:cNvPr>
          <p:cNvSpPr>
            <a:spLocks noGrp="1"/>
          </p:cNvSpPr>
          <p:nvPr>
            <p:ph type="dt" sz="half" idx="10"/>
          </p:nvPr>
        </p:nvSpPr>
        <p:spPr>
          <a:xfrm>
            <a:off x="838200" y="6356350"/>
            <a:ext cx="2743200" cy="365125"/>
          </a:xfrm>
          <a:prstGeom prst="rect">
            <a:avLst/>
          </a:prstGeom>
        </p:spPr>
        <p:txBody>
          <a:bodyPr/>
          <a:lstStyle/>
          <a:p>
            <a:fld id="{82E78F39-CD5D-47F5-A2A6-18065B3B4C45}" type="datetimeFigureOut">
              <a:rPr lang="nl-NL" smtClean="0"/>
              <a:t>18-6-2026</a:t>
            </a:fld>
            <a:endParaRPr lang="nl-NL"/>
          </a:p>
        </p:txBody>
      </p:sp>
      <p:sp>
        <p:nvSpPr>
          <p:cNvPr id="6" name="Tijdelijke aanduiding voor voettekst 5">
            <a:extLst>
              <a:ext uri="{FF2B5EF4-FFF2-40B4-BE49-F238E27FC236}">
                <a16:creationId xmlns:a16="http://schemas.microsoft.com/office/drawing/2014/main" id="{65F8A539-1045-4F7B-A258-9B7D669D392E}"/>
              </a:ext>
            </a:extLst>
          </p:cNvPr>
          <p:cNvSpPr>
            <a:spLocks noGrp="1"/>
          </p:cNvSpPr>
          <p:nvPr>
            <p:ph type="ftr" sz="quarter" idx="11"/>
          </p:nvPr>
        </p:nvSpPr>
        <p:spPr>
          <a:xfrm>
            <a:off x="4038600" y="6356350"/>
            <a:ext cx="4114800" cy="365125"/>
          </a:xfrm>
          <a:prstGeom prst="rect">
            <a:avLst/>
          </a:prstGeom>
        </p:spPr>
        <p:txBody>
          <a:bodyPr/>
          <a:lstStyle/>
          <a:p>
            <a:endParaRPr lang="nl-NL"/>
          </a:p>
        </p:txBody>
      </p:sp>
      <p:sp>
        <p:nvSpPr>
          <p:cNvPr id="7" name="Tijdelijke aanduiding voor dianummer 6">
            <a:extLst>
              <a:ext uri="{FF2B5EF4-FFF2-40B4-BE49-F238E27FC236}">
                <a16:creationId xmlns:a16="http://schemas.microsoft.com/office/drawing/2014/main" id="{973E9B03-B9D3-487C-AE5A-589552224DF6}"/>
              </a:ext>
            </a:extLst>
          </p:cNvPr>
          <p:cNvSpPr>
            <a:spLocks noGrp="1"/>
          </p:cNvSpPr>
          <p:nvPr>
            <p:ph type="sldNum" sz="quarter" idx="12"/>
          </p:nvPr>
        </p:nvSpPr>
        <p:spPr>
          <a:xfrm>
            <a:off x="8610600" y="6356350"/>
            <a:ext cx="2743200" cy="365125"/>
          </a:xfrm>
          <a:prstGeom prst="rect">
            <a:avLst/>
          </a:prstGeom>
        </p:spPr>
        <p:txBody>
          <a:bodyPr/>
          <a:lstStyle/>
          <a:p>
            <a:fld id="{4CB264D6-61A7-4E37-95D5-6364179EE179}" type="slidenum">
              <a:rPr lang="nl-NL" smtClean="0"/>
              <a:t>‹#›</a:t>
            </a:fld>
            <a:endParaRPr lang="nl-NL"/>
          </a:p>
        </p:txBody>
      </p:sp>
    </p:spTree>
    <p:extLst>
      <p:ext uri="{BB962C8B-B14F-4D97-AF65-F5344CB8AC3E}">
        <p14:creationId xmlns:p14="http://schemas.microsoft.com/office/powerpoint/2010/main" val="1463965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12E4FCB-5B86-4F5E-BF08-0D1A409E1035}"/>
              </a:ext>
            </a:extLst>
          </p:cNvPr>
          <p:cNvSpPr>
            <a:spLocks noGrp="1"/>
          </p:cNvSpPr>
          <p:nvPr>
            <p:ph type="title"/>
          </p:nvPr>
        </p:nvSpPr>
        <p:spPr>
          <a:xfrm>
            <a:off x="839788" y="457200"/>
            <a:ext cx="3932237" cy="1600200"/>
          </a:xfrm>
        </p:spPr>
        <p:txBody>
          <a:bodyPr anchor="b"/>
          <a:lstStyle>
            <a:lvl1pPr>
              <a:defRPr sz="3200"/>
            </a:lvl1pPr>
          </a:lstStyle>
          <a:p>
            <a:r>
              <a:rPr lang="nl-NL"/>
              <a:t>Klik om stijl te bewerken</a:t>
            </a:r>
          </a:p>
        </p:txBody>
      </p:sp>
      <p:sp>
        <p:nvSpPr>
          <p:cNvPr id="3" name="Tijdelijke aanduiding voor afbeelding 2">
            <a:extLst>
              <a:ext uri="{FF2B5EF4-FFF2-40B4-BE49-F238E27FC236}">
                <a16:creationId xmlns:a16="http://schemas.microsoft.com/office/drawing/2014/main" id="{5C62B3C6-A415-434E-8634-7D556EBC4B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nl-NL"/>
          </a:p>
        </p:txBody>
      </p:sp>
      <p:sp>
        <p:nvSpPr>
          <p:cNvPr id="4" name="Tijdelijke aanduiding voor tekst 3">
            <a:extLst>
              <a:ext uri="{FF2B5EF4-FFF2-40B4-BE49-F238E27FC236}">
                <a16:creationId xmlns:a16="http://schemas.microsoft.com/office/drawing/2014/main" id="{0CA9FB0F-DA51-41BB-896D-2326C13438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Tekststijl van het model bewerken</a:t>
            </a:r>
          </a:p>
        </p:txBody>
      </p:sp>
      <p:sp>
        <p:nvSpPr>
          <p:cNvPr id="5" name="Tijdelijke aanduiding voor datum 4">
            <a:extLst>
              <a:ext uri="{FF2B5EF4-FFF2-40B4-BE49-F238E27FC236}">
                <a16:creationId xmlns:a16="http://schemas.microsoft.com/office/drawing/2014/main" id="{E0530EAF-9F3A-4086-A9EA-62D0BCEB065D}"/>
              </a:ext>
            </a:extLst>
          </p:cNvPr>
          <p:cNvSpPr>
            <a:spLocks noGrp="1"/>
          </p:cNvSpPr>
          <p:nvPr>
            <p:ph type="dt" sz="half" idx="10"/>
          </p:nvPr>
        </p:nvSpPr>
        <p:spPr>
          <a:xfrm>
            <a:off x="838200" y="6356350"/>
            <a:ext cx="2743200" cy="365125"/>
          </a:xfrm>
          <a:prstGeom prst="rect">
            <a:avLst/>
          </a:prstGeom>
        </p:spPr>
        <p:txBody>
          <a:bodyPr/>
          <a:lstStyle/>
          <a:p>
            <a:fld id="{82E78F39-CD5D-47F5-A2A6-18065B3B4C45}" type="datetimeFigureOut">
              <a:rPr lang="nl-NL" smtClean="0"/>
              <a:t>18-6-2026</a:t>
            </a:fld>
            <a:endParaRPr lang="nl-NL"/>
          </a:p>
        </p:txBody>
      </p:sp>
      <p:sp>
        <p:nvSpPr>
          <p:cNvPr id="6" name="Tijdelijke aanduiding voor voettekst 5">
            <a:extLst>
              <a:ext uri="{FF2B5EF4-FFF2-40B4-BE49-F238E27FC236}">
                <a16:creationId xmlns:a16="http://schemas.microsoft.com/office/drawing/2014/main" id="{D15D5303-B89F-4ECD-9AFC-78C4015E2712}"/>
              </a:ext>
            </a:extLst>
          </p:cNvPr>
          <p:cNvSpPr>
            <a:spLocks noGrp="1"/>
          </p:cNvSpPr>
          <p:nvPr>
            <p:ph type="ftr" sz="quarter" idx="11"/>
          </p:nvPr>
        </p:nvSpPr>
        <p:spPr>
          <a:xfrm>
            <a:off x="4038600" y="6356350"/>
            <a:ext cx="4114800" cy="365125"/>
          </a:xfrm>
          <a:prstGeom prst="rect">
            <a:avLst/>
          </a:prstGeom>
        </p:spPr>
        <p:txBody>
          <a:bodyPr/>
          <a:lstStyle/>
          <a:p>
            <a:endParaRPr lang="nl-NL"/>
          </a:p>
        </p:txBody>
      </p:sp>
      <p:sp>
        <p:nvSpPr>
          <p:cNvPr id="7" name="Tijdelijke aanduiding voor dianummer 6">
            <a:extLst>
              <a:ext uri="{FF2B5EF4-FFF2-40B4-BE49-F238E27FC236}">
                <a16:creationId xmlns:a16="http://schemas.microsoft.com/office/drawing/2014/main" id="{21FAA555-8BA2-468C-ACFD-7B8509ACFF55}"/>
              </a:ext>
            </a:extLst>
          </p:cNvPr>
          <p:cNvSpPr>
            <a:spLocks noGrp="1"/>
          </p:cNvSpPr>
          <p:nvPr>
            <p:ph type="sldNum" sz="quarter" idx="12"/>
          </p:nvPr>
        </p:nvSpPr>
        <p:spPr>
          <a:xfrm>
            <a:off x="8610600" y="6356350"/>
            <a:ext cx="2743200" cy="365125"/>
          </a:xfrm>
          <a:prstGeom prst="rect">
            <a:avLst/>
          </a:prstGeom>
        </p:spPr>
        <p:txBody>
          <a:bodyPr/>
          <a:lstStyle/>
          <a:p>
            <a:fld id="{4CB264D6-61A7-4E37-95D5-6364179EE179}" type="slidenum">
              <a:rPr lang="nl-NL" smtClean="0"/>
              <a:t>‹#›</a:t>
            </a:fld>
            <a:endParaRPr lang="nl-NL"/>
          </a:p>
        </p:txBody>
      </p:sp>
    </p:spTree>
    <p:extLst>
      <p:ext uri="{BB962C8B-B14F-4D97-AF65-F5344CB8AC3E}">
        <p14:creationId xmlns:p14="http://schemas.microsoft.com/office/powerpoint/2010/main" val="2108534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8FAA2C4-9A79-4697-98C1-D145EB5A0322}"/>
              </a:ext>
            </a:extLst>
          </p:cNvPr>
          <p:cNvSpPr>
            <a:spLocks noGrp="1"/>
          </p:cNvSpPr>
          <p:nvPr>
            <p:ph type="title"/>
          </p:nvPr>
        </p:nvSpPr>
        <p:spPr/>
        <p:txBody>
          <a:bodyPr/>
          <a:lstStyle/>
          <a:p>
            <a:r>
              <a:rPr lang="nl-NL"/>
              <a:t>Klik om stijl te bewerken</a:t>
            </a:r>
          </a:p>
        </p:txBody>
      </p:sp>
      <p:sp>
        <p:nvSpPr>
          <p:cNvPr id="3" name="Tijdelijke aanduiding voor verticale tekst 2">
            <a:extLst>
              <a:ext uri="{FF2B5EF4-FFF2-40B4-BE49-F238E27FC236}">
                <a16:creationId xmlns:a16="http://schemas.microsoft.com/office/drawing/2014/main" id="{61D8D743-E8EE-452D-8B1F-479D6FC46A5F}"/>
              </a:ext>
            </a:extLst>
          </p:cNvPr>
          <p:cNvSpPr>
            <a:spLocks noGrp="1"/>
          </p:cNvSpPr>
          <p:nvPr>
            <p:ph type="body" orient="vert" idx="1"/>
          </p:nvPr>
        </p:nvSpPr>
        <p:spPr/>
        <p:txBody>
          <a:bodyPr vert="eaVert"/>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a:extLst>
              <a:ext uri="{FF2B5EF4-FFF2-40B4-BE49-F238E27FC236}">
                <a16:creationId xmlns:a16="http://schemas.microsoft.com/office/drawing/2014/main" id="{35BA90AA-F278-4E52-902E-A9496493735A}"/>
              </a:ext>
            </a:extLst>
          </p:cNvPr>
          <p:cNvSpPr>
            <a:spLocks noGrp="1"/>
          </p:cNvSpPr>
          <p:nvPr>
            <p:ph type="dt" sz="half" idx="10"/>
          </p:nvPr>
        </p:nvSpPr>
        <p:spPr>
          <a:xfrm>
            <a:off x="838200" y="6356350"/>
            <a:ext cx="2743200" cy="365125"/>
          </a:xfrm>
          <a:prstGeom prst="rect">
            <a:avLst/>
          </a:prstGeom>
        </p:spPr>
        <p:txBody>
          <a:bodyPr/>
          <a:lstStyle/>
          <a:p>
            <a:fld id="{82E78F39-CD5D-47F5-A2A6-18065B3B4C45}" type="datetimeFigureOut">
              <a:rPr lang="nl-NL" smtClean="0"/>
              <a:t>18-6-2026</a:t>
            </a:fld>
            <a:endParaRPr lang="nl-NL"/>
          </a:p>
        </p:txBody>
      </p:sp>
      <p:sp>
        <p:nvSpPr>
          <p:cNvPr id="5" name="Tijdelijke aanduiding voor voettekst 4">
            <a:extLst>
              <a:ext uri="{FF2B5EF4-FFF2-40B4-BE49-F238E27FC236}">
                <a16:creationId xmlns:a16="http://schemas.microsoft.com/office/drawing/2014/main" id="{44807469-A8A8-417F-8D88-F04360D3E17D}"/>
              </a:ext>
            </a:extLst>
          </p:cNvPr>
          <p:cNvSpPr>
            <a:spLocks noGrp="1"/>
          </p:cNvSpPr>
          <p:nvPr>
            <p:ph type="ftr" sz="quarter" idx="11"/>
          </p:nvPr>
        </p:nvSpPr>
        <p:spPr>
          <a:xfrm>
            <a:off x="4038600" y="6356350"/>
            <a:ext cx="4114800" cy="365125"/>
          </a:xfrm>
          <a:prstGeom prst="rect">
            <a:avLst/>
          </a:prstGeom>
        </p:spPr>
        <p:txBody>
          <a:bodyPr/>
          <a:lstStyle/>
          <a:p>
            <a:endParaRPr lang="nl-NL"/>
          </a:p>
        </p:txBody>
      </p:sp>
      <p:sp>
        <p:nvSpPr>
          <p:cNvPr id="6" name="Tijdelijke aanduiding voor dianummer 5">
            <a:extLst>
              <a:ext uri="{FF2B5EF4-FFF2-40B4-BE49-F238E27FC236}">
                <a16:creationId xmlns:a16="http://schemas.microsoft.com/office/drawing/2014/main" id="{C3943CB1-3854-4BC1-B0EB-3EC1935178A0}"/>
              </a:ext>
            </a:extLst>
          </p:cNvPr>
          <p:cNvSpPr>
            <a:spLocks noGrp="1"/>
          </p:cNvSpPr>
          <p:nvPr>
            <p:ph type="sldNum" sz="quarter" idx="12"/>
          </p:nvPr>
        </p:nvSpPr>
        <p:spPr>
          <a:xfrm>
            <a:off x="8610600" y="6356350"/>
            <a:ext cx="2743200" cy="365125"/>
          </a:xfrm>
          <a:prstGeom prst="rect">
            <a:avLst/>
          </a:prstGeom>
        </p:spPr>
        <p:txBody>
          <a:bodyPr/>
          <a:lstStyle/>
          <a:p>
            <a:fld id="{4CB264D6-61A7-4E37-95D5-6364179EE179}" type="slidenum">
              <a:rPr lang="nl-NL" smtClean="0"/>
              <a:t>‹#›</a:t>
            </a:fld>
            <a:endParaRPr lang="nl-NL"/>
          </a:p>
        </p:txBody>
      </p:sp>
    </p:spTree>
    <p:extLst>
      <p:ext uri="{BB962C8B-B14F-4D97-AF65-F5344CB8AC3E}">
        <p14:creationId xmlns:p14="http://schemas.microsoft.com/office/powerpoint/2010/main" val="2993634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e titel 1">
            <a:extLst>
              <a:ext uri="{FF2B5EF4-FFF2-40B4-BE49-F238E27FC236}">
                <a16:creationId xmlns:a16="http://schemas.microsoft.com/office/drawing/2014/main" id="{BF5E5CEF-5937-4E77-BB6E-EDE1B8080000}"/>
              </a:ext>
            </a:extLst>
          </p:cNvPr>
          <p:cNvSpPr>
            <a:spLocks noGrp="1"/>
          </p:cNvSpPr>
          <p:nvPr>
            <p:ph type="title" orient="vert"/>
          </p:nvPr>
        </p:nvSpPr>
        <p:spPr>
          <a:xfrm>
            <a:off x="8724900" y="365125"/>
            <a:ext cx="2628900" cy="5811838"/>
          </a:xfrm>
        </p:spPr>
        <p:txBody>
          <a:bodyPr vert="eaVert"/>
          <a:lstStyle/>
          <a:p>
            <a:r>
              <a:rPr lang="nl-NL"/>
              <a:t>Klik om stijl te bewerken</a:t>
            </a:r>
          </a:p>
        </p:txBody>
      </p:sp>
      <p:sp>
        <p:nvSpPr>
          <p:cNvPr id="3" name="Tijdelijke aanduiding voor verticale tekst 2">
            <a:extLst>
              <a:ext uri="{FF2B5EF4-FFF2-40B4-BE49-F238E27FC236}">
                <a16:creationId xmlns:a16="http://schemas.microsoft.com/office/drawing/2014/main" id="{BBC6A50F-1A55-4097-81C0-93B7595CEB3F}"/>
              </a:ext>
            </a:extLst>
          </p:cNvPr>
          <p:cNvSpPr>
            <a:spLocks noGrp="1"/>
          </p:cNvSpPr>
          <p:nvPr>
            <p:ph type="body" orient="vert" idx="1"/>
          </p:nvPr>
        </p:nvSpPr>
        <p:spPr>
          <a:xfrm>
            <a:off x="838200" y="365125"/>
            <a:ext cx="7734300" cy="5811838"/>
          </a:xfrm>
        </p:spPr>
        <p:txBody>
          <a:bodyPr vert="eaVert"/>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a:extLst>
              <a:ext uri="{FF2B5EF4-FFF2-40B4-BE49-F238E27FC236}">
                <a16:creationId xmlns:a16="http://schemas.microsoft.com/office/drawing/2014/main" id="{4113D3C5-4FBE-4728-A195-512E03B7178C}"/>
              </a:ext>
            </a:extLst>
          </p:cNvPr>
          <p:cNvSpPr>
            <a:spLocks noGrp="1"/>
          </p:cNvSpPr>
          <p:nvPr>
            <p:ph type="dt" sz="half" idx="10"/>
          </p:nvPr>
        </p:nvSpPr>
        <p:spPr>
          <a:xfrm>
            <a:off x="838200" y="6356350"/>
            <a:ext cx="2743200" cy="365125"/>
          </a:xfrm>
          <a:prstGeom prst="rect">
            <a:avLst/>
          </a:prstGeom>
        </p:spPr>
        <p:txBody>
          <a:bodyPr/>
          <a:lstStyle/>
          <a:p>
            <a:fld id="{82E78F39-CD5D-47F5-A2A6-18065B3B4C45}" type="datetimeFigureOut">
              <a:rPr lang="nl-NL" smtClean="0"/>
              <a:t>18-6-2026</a:t>
            </a:fld>
            <a:endParaRPr lang="nl-NL"/>
          </a:p>
        </p:txBody>
      </p:sp>
      <p:sp>
        <p:nvSpPr>
          <p:cNvPr id="5" name="Tijdelijke aanduiding voor voettekst 4">
            <a:extLst>
              <a:ext uri="{FF2B5EF4-FFF2-40B4-BE49-F238E27FC236}">
                <a16:creationId xmlns:a16="http://schemas.microsoft.com/office/drawing/2014/main" id="{5014D007-1B12-4143-AE63-929150B8A9EA}"/>
              </a:ext>
            </a:extLst>
          </p:cNvPr>
          <p:cNvSpPr>
            <a:spLocks noGrp="1"/>
          </p:cNvSpPr>
          <p:nvPr>
            <p:ph type="ftr" sz="quarter" idx="11"/>
          </p:nvPr>
        </p:nvSpPr>
        <p:spPr>
          <a:xfrm>
            <a:off x="4038600" y="6356350"/>
            <a:ext cx="4114800" cy="365125"/>
          </a:xfrm>
          <a:prstGeom prst="rect">
            <a:avLst/>
          </a:prstGeom>
        </p:spPr>
        <p:txBody>
          <a:bodyPr/>
          <a:lstStyle/>
          <a:p>
            <a:endParaRPr lang="nl-NL"/>
          </a:p>
        </p:txBody>
      </p:sp>
      <p:sp>
        <p:nvSpPr>
          <p:cNvPr id="6" name="Tijdelijke aanduiding voor dianummer 5">
            <a:extLst>
              <a:ext uri="{FF2B5EF4-FFF2-40B4-BE49-F238E27FC236}">
                <a16:creationId xmlns:a16="http://schemas.microsoft.com/office/drawing/2014/main" id="{5CC81C58-A6E5-435B-974C-CA84353E02D3}"/>
              </a:ext>
            </a:extLst>
          </p:cNvPr>
          <p:cNvSpPr>
            <a:spLocks noGrp="1"/>
          </p:cNvSpPr>
          <p:nvPr>
            <p:ph type="sldNum" sz="quarter" idx="12"/>
          </p:nvPr>
        </p:nvSpPr>
        <p:spPr>
          <a:xfrm>
            <a:off x="8610600" y="6356350"/>
            <a:ext cx="2743200" cy="365125"/>
          </a:xfrm>
          <a:prstGeom prst="rect">
            <a:avLst/>
          </a:prstGeom>
        </p:spPr>
        <p:txBody>
          <a:bodyPr/>
          <a:lstStyle/>
          <a:p>
            <a:fld id="{4CB264D6-61A7-4E37-95D5-6364179EE179}" type="slidenum">
              <a:rPr lang="nl-NL" smtClean="0"/>
              <a:t>‹#›</a:t>
            </a:fld>
            <a:endParaRPr lang="nl-NL"/>
          </a:p>
        </p:txBody>
      </p:sp>
    </p:spTree>
    <p:extLst>
      <p:ext uri="{BB962C8B-B14F-4D97-AF65-F5344CB8AC3E}">
        <p14:creationId xmlns:p14="http://schemas.microsoft.com/office/powerpoint/2010/main" val="12315768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tandard">
  <p:cSld name="standard">
    <p:spTree>
      <p:nvGrpSpPr>
        <p:cNvPr id="1" name="Shape 24"/>
        <p:cNvGrpSpPr/>
        <p:nvPr/>
      </p:nvGrpSpPr>
      <p:grpSpPr>
        <a:xfrm>
          <a:off x="0" y="0"/>
          <a:ext cx="0" cy="0"/>
          <a:chOff x="0" y="0"/>
          <a:chExt cx="0" cy="0"/>
        </a:xfrm>
      </p:grpSpPr>
      <p:sp>
        <p:nvSpPr>
          <p:cNvPr id="25" name="Google Shape;25;p11"/>
          <p:cNvSpPr txBox="1">
            <a:spLocks noGrp="1"/>
          </p:cNvSpPr>
          <p:nvPr>
            <p:ph type="title"/>
          </p:nvPr>
        </p:nvSpPr>
        <p:spPr>
          <a:xfrm>
            <a:off x="322727" y="136526"/>
            <a:ext cx="11463987"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 name="Google Shape;26;p11"/>
          <p:cNvSpPr txBox="1">
            <a:spLocks noGrp="1"/>
          </p:cNvSpPr>
          <p:nvPr>
            <p:ph type="body" idx="1"/>
          </p:nvPr>
        </p:nvSpPr>
        <p:spPr>
          <a:xfrm>
            <a:off x="322263" y="1682496"/>
            <a:ext cx="11463987" cy="4602416"/>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31097376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Picture Only">
  <p:cSld name="Picture Only">
    <p:spTree>
      <p:nvGrpSpPr>
        <p:cNvPr id="1" name="Shape 17"/>
        <p:cNvGrpSpPr/>
        <p:nvPr/>
      </p:nvGrpSpPr>
      <p:grpSpPr>
        <a:xfrm>
          <a:off x="0" y="0"/>
          <a:ext cx="0" cy="0"/>
          <a:chOff x="0" y="0"/>
          <a:chExt cx="0" cy="0"/>
        </a:xfrm>
      </p:grpSpPr>
    </p:spTree>
    <p:extLst>
      <p:ext uri="{BB962C8B-B14F-4D97-AF65-F5344CB8AC3E}">
        <p14:creationId xmlns:p14="http://schemas.microsoft.com/office/powerpoint/2010/main" val="315397413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468227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0064CDA-7237-9CA2-B5C9-6EBBE54038BC}"/>
              </a:ext>
            </a:extLst>
          </p:cNvPr>
          <p:cNvSpPr/>
          <p:nvPr userDrawn="1"/>
        </p:nvSpPr>
        <p:spPr>
          <a:xfrm>
            <a:off x="0" y="811925"/>
            <a:ext cx="6096000" cy="6046076"/>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7F13AA2-76A4-3A58-86FB-A71023BA07DD}"/>
              </a:ext>
            </a:extLst>
          </p:cNvPr>
          <p:cNvSpPr/>
          <p:nvPr userDrawn="1"/>
        </p:nvSpPr>
        <p:spPr>
          <a:xfrm>
            <a:off x="-1" y="0"/>
            <a:ext cx="12192001" cy="811924"/>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sz="2800" b="1" dirty="0"/>
          </a:p>
        </p:txBody>
      </p:sp>
      <p:sp>
        <p:nvSpPr>
          <p:cNvPr id="8" name="Title 1">
            <a:extLst>
              <a:ext uri="{FF2B5EF4-FFF2-40B4-BE49-F238E27FC236}">
                <a16:creationId xmlns:a16="http://schemas.microsoft.com/office/drawing/2014/main" id="{456A7798-A502-9B34-E7DD-5D06CBDEAAFE}"/>
              </a:ext>
            </a:extLst>
          </p:cNvPr>
          <p:cNvSpPr txBox="1">
            <a:spLocks/>
          </p:cNvSpPr>
          <p:nvPr userDrawn="1"/>
        </p:nvSpPr>
        <p:spPr>
          <a:xfrm>
            <a:off x="136997" y="128525"/>
            <a:ext cx="2771782" cy="635084"/>
          </a:xfrm>
          <a:prstGeom prst="rect">
            <a:avLst/>
          </a:prstGeom>
        </p:spPr>
        <p:txBody>
          <a:bodyPr vert="horz" lIns="91440" tIns="45720" rIns="91440" bIns="45720" numCol="1" rtlCol="0" anchor="b">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pl-PL" sz="1800" dirty="0">
                <a:solidFill>
                  <a:schemeClr val="bg1"/>
                </a:solidFill>
              </a:rPr>
              <a:t>SO FAR (IFC2-4x)</a:t>
            </a:r>
            <a:endParaRPr lang="en-GB" sz="1800" dirty="0">
              <a:solidFill>
                <a:schemeClr val="bg1"/>
              </a:solidFill>
            </a:endParaRPr>
          </a:p>
        </p:txBody>
      </p:sp>
      <p:sp>
        <p:nvSpPr>
          <p:cNvPr id="9" name="Title 1">
            <a:extLst>
              <a:ext uri="{FF2B5EF4-FFF2-40B4-BE49-F238E27FC236}">
                <a16:creationId xmlns:a16="http://schemas.microsoft.com/office/drawing/2014/main" id="{4790C1F0-5A47-71A9-C720-13135E030687}"/>
              </a:ext>
            </a:extLst>
          </p:cNvPr>
          <p:cNvSpPr txBox="1">
            <a:spLocks/>
          </p:cNvSpPr>
          <p:nvPr userDrawn="1"/>
        </p:nvSpPr>
        <p:spPr>
          <a:xfrm>
            <a:off x="9275200" y="128525"/>
            <a:ext cx="2771782" cy="635084"/>
          </a:xfrm>
          <a:prstGeom prst="rect">
            <a:avLst/>
          </a:prstGeom>
        </p:spPr>
        <p:txBody>
          <a:bodyPr vert="horz" lIns="91440" tIns="45720" rIns="91440" bIns="45720" numCol="1" rtlCol="0" anchor="b">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pl-PL" sz="1800" dirty="0">
                <a:solidFill>
                  <a:schemeClr val="bg1"/>
                </a:solidFill>
              </a:rPr>
              <a:t>PROPOSED (IFCX)</a:t>
            </a:r>
            <a:endParaRPr lang="en-GB" sz="1800" dirty="0">
              <a:solidFill>
                <a:schemeClr val="bg1"/>
              </a:solidFill>
            </a:endParaRPr>
          </a:p>
        </p:txBody>
      </p:sp>
      <p:sp>
        <p:nvSpPr>
          <p:cNvPr id="2" name="Title 1">
            <a:extLst>
              <a:ext uri="{FF2B5EF4-FFF2-40B4-BE49-F238E27FC236}">
                <a16:creationId xmlns:a16="http://schemas.microsoft.com/office/drawing/2014/main" id="{D5558C62-A1F2-D47F-CA34-DB479A4FD160}"/>
              </a:ext>
            </a:extLst>
          </p:cNvPr>
          <p:cNvSpPr>
            <a:spLocks noGrp="1"/>
          </p:cNvSpPr>
          <p:nvPr>
            <p:ph type="title"/>
          </p:nvPr>
        </p:nvSpPr>
        <p:spPr>
          <a:xfrm>
            <a:off x="-2" y="0"/>
            <a:ext cx="12192001" cy="811924"/>
          </a:xfrm>
        </p:spPr>
        <p:txBody>
          <a:bodyPr/>
          <a:lstStyle>
            <a:lvl1pPr algn="ctr">
              <a:defRPr sz="2800" b="1">
                <a:solidFill>
                  <a:schemeClr val="bg1"/>
                </a:solidFill>
                <a:latin typeface="+mn-lt"/>
              </a:defRPr>
            </a:lvl1pPr>
          </a:lstStyle>
          <a:p>
            <a:r>
              <a:rPr lang="en-GB" dirty="0"/>
              <a:t>Click to edit Master title style</a:t>
            </a:r>
          </a:p>
        </p:txBody>
      </p:sp>
    </p:spTree>
    <p:extLst>
      <p:ext uri="{BB962C8B-B14F-4D97-AF65-F5344CB8AC3E}">
        <p14:creationId xmlns:p14="http://schemas.microsoft.com/office/powerpoint/2010/main" val="18557078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Blanco">
    <p:spTree>
      <p:nvGrpSpPr>
        <p:cNvPr id="1" name=""/>
        <p:cNvGrpSpPr/>
        <p:nvPr/>
      </p:nvGrpSpPr>
      <p:grpSpPr>
        <a:xfrm>
          <a:off x="0" y="0"/>
          <a:ext cx="0" cy="0"/>
          <a:chOff x="0" y="0"/>
          <a:chExt cx="0" cy="0"/>
        </a:xfrm>
      </p:grpSpPr>
      <p:sp>
        <p:nvSpPr>
          <p:cNvPr id="13" name="Tijdelijke aanduiding voor tekst 2">
            <a:extLst>
              <a:ext uri="{FF2B5EF4-FFF2-40B4-BE49-F238E27FC236}">
                <a16:creationId xmlns:a16="http://schemas.microsoft.com/office/drawing/2014/main" id="{6E36A9EB-88BA-801C-BA7A-367D7921E122}"/>
              </a:ext>
            </a:extLst>
          </p:cNvPr>
          <p:cNvSpPr>
            <a:spLocks noGrp="1"/>
          </p:cNvSpPr>
          <p:nvPr>
            <p:ph type="body" sz="quarter" idx="15" hasCustomPrompt="1"/>
          </p:nvPr>
        </p:nvSpPr>
        <p:spPr>
          <a:xfrm>
            <a:off x="465997" y="0"/>
            <a:ext cx="8220804" cy="604751"/>
          </a:xfrm>
        </p:spPr>
        <p:txBody>
          <a:bodyPr anchor="ctr"/>
          <a:lstStyle>
            <a:lvl1pPr marL="0" indent="0">
              <a:buNone/>
              <a:defRPr sz="1350" b="0" i="0">
                <a:solidFill>
                  <a:schemeClr val="bg1"/>
                </a:solidFill>
                <a:latin typeface="Aptos" panose="020B0004020202020204" pitchFamily="34" charset="0"/>
              </a:defRPr>
            </a:lvl1pPr>
          </a:lstStyle>
          <a:p>
            <a:pPr lvl="0"/>
            <a:r>
              <a:rPr lang="en-US" noProof="0" dirty="0"/>
              <a:t>Section</a:t>
            </a:r>
          </a:p>
        </p:txBody>
      </p:sp>
    </p:spTree>
    <p:extLst>
      <p:ext uri="{BB962C8B-B14F-4D97-AF65-F5344CB8AC3E}">
        <p14:creationId xmlns:p14="http://schemas.microsoft.com/office/powerpoint/2010/main" val="13107064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B72BEB1B-92E9-6649-AF22-CCA7D0628A14}"/>
              </a:ext>
            </a:extLst>
          </p:cNvPr>
          <p:cNvSpPr>
            <a:spLocks noGrp="1"/>
          </p:cNvSpPr>
          <p:nvPr>
            <p:ph type="body" sz="quarter" idx="10" hasCustomPrompt="1"/>
          </p:nvPr>
        </p:nvSpPr>
        <p:spPr>
          <a:xfrm>
            <a:off x="469490" y="1752283"/>
            <a:ext cx="7789863" cy="3978275"/>
          </a:xfrm>
          <a:prstGeom prst="rect">
            <a:avLst/>
          </a:prstGeom>
        </p:spPr>
        <p:txBody>
          <a:bodyPr/>
          <a:lstStyle>
            <a:lvl1pPr marL="285750" indent="-228600">
              <a:lnSpc>
                <a:spcPct val="90000"/>
              </a:lnSpc>
              <a:spcBef>
                <a:spcPts val="0"/>
              </a:spcBef>
              <a:spcAft>
                <a:spcPts val="0"/>
              </a:spcAft>
              <a:buFontTx/>
              <a:buNone/>
              <a:defRPr/>
            </a:lvl1pPr>
          </a:lstStyle>
          <a:p>
            <a:pPr>
              <a:lnSpc>
                <a:spcPct val="90000"/>
              </a:lnSpc>
              <a:spcAft>
                <a:spcPts val="600"/>
              </a:spcAft>
            </a:pPr>
            <a:r>
              <a:rPr lang="en-US">
                <a:latin typeface="Open Sans Regular" panose="020B0606030504020204" pitchFamily="34" charset="0"/>
                <a:ea typeface="Open Sans Regular" panose="020B0606030504020204" pitchFamily="34" charset="0"/>
                <a:cs typeface="Open Sans Regular" panose="020B0606030504020204" pitchFamily="34" charset="0"/>
              </a:rPr>
              <a:t>Body copy</a:t>
            </a:r>
          </a:p>
          <a:p>
            <a:pPr marL="285750" indent="-228600">
              <a:lnSpc>
                <a:spcPct val="90000"/>
              </a:lnSpc>
              <a:spcAft>
                <a:spcPts val="600"/>
              </a:spcAft>
              <a:buFont typeface="Arial" panose="020B0604020202020204" pitchFamily="34" charset="0"/>
              <a:buChar char="•"/>
            </a:pPr>
            <a:r>
              <a:rPr lang="en-US">
                <a:latin typeface="Open Sans Regular" panose="020B0606030504020204" pitchFamily="34" charset="0"/>
                <a:ea typeface="Open Sans Regular" panose="020B0606030504020204" pitchFamily="34" charset="0"/>
                <a:cs typeface="Open Sans Regular" panose="020B0606030504020204" pitchFamily="34" charset="0"/>
              </a:rPr>
              <a:t>Bullet point</a:t>
            </a:r>
          </a:p>
          <a:p>
            <a:pPr marL="285750" indent="-228600">
              <a:lnSpc>
                <a:spcPct val="90000"/>
              </a:lnSpc>
              <a:spcAft>
                <a:spcPts val="600"/>
              </a:spcAft>
              <a:buFont typeface="Arial" panose="020B0604020202020204" pitchFamily="34" charset="0"/>
              <a:buChar char="•"/>
            </a:pPr>
            <a:r>
              <a:rPr lang="en-US">
                <a:latin typeface="Open Sans Regular" panose="020B0606030504020204" pitchFamily="34" charset="0"/>
                <a:ea typeface="Open Sans Regular" panose="020B0606030504020204" pitchFamily="34" charset="0"/>
                <a:cs typeface="Open Sans Regular" panose="020B0606030504020204" pitchFamily="34" charset="0"/>
              </a:rPr>
              <a:t>Bullet point</a:t>
            </a:r>
          </a:p>
          <a:p>
            <a:pPr marL="285750" indent="-228600">
              <a:lnSpc>
                <a:spcPct val="90000"/>
              </a:lnSpc>
              <a:spcAft>
                <a:spcPts val="600"/>
              </a:spcAft>
              <a:buFont typeface="Arial" panose="020B0604020202020204" pitchFamily="34" charset="0"/>
              <a:buChar char="•"/>
            </a:pPr>
            <a:r>
              <a:rPr lang="en-US">
                <a:latin typeface="Open Sans Regular" panose="020B0606030504020204" pitchFamily="34" charset="0"/>
                <a:ea typeface="Open Sans Regular" panose="020B0606030504020204" pitchFamily="34" charset="0"/>
                <a:cs typeface="Open Sans Regular" panose="020B0606030504020204" pitchFamily="34" charset="0"/>
              </a:rPr>
              <a:t>Bullet point</a:t>
            </a:r>
          </a:p>
          <a:p>
            <a:pPr marL="285750" indent="-228600">
              <a:lnSpc>
                <a:spcPct val="90000"/>
              </a:lnSpc>
              <a:spcAft>
                <a:spcPts val="600"/>
              </a:spcAft>
              <a:buFont typeface="Arial" panose="020B0604020202020204" pitchFamily="34" charset="0"/>
              <a:buChar char="•"/>
            </a:pPr>
            <a:r>
              <a:rPr lang="en-US">
                <a:latin typeface="Open Sans Regular" panose="020B0606030504020204" pitchFamily="34" charset="0"/>
                <a:ea typeface="Open Sans Regular" panose="020B0606030504020204" pitchFamily="34" charset="0"/>
                <a:cs typeface="Open Sans Regular" panose="020B0606030504020204" pitchFamily="34" charset="0"/>
              </a:rPr>
              <a:t>Bullet point</a:t>
            </a:r>
          </a:p>
        </p:txBody>
      </p:sp>
      <p:sp>
        <p:nvSpPr>
          <p:cNvPr id="9" name="Title 8">
            <a:extLst>
              <a:ext uri="{FF2B5EF4-FFF2-40B4-BE49-F238E27FC236}">
                <a16:creationId xmlns:a16="http://schemas.microsoft.com/office/drawing/2014/main" id="{9002452F-D685-C648-9713-AE4EA50A35C5}"/>
              </a:ext>
            </a:extLst>
          </p:cNvPr>
          <p:cNvSpPr>
            <a:spLocks noGrp="1"/>
          </p:cNvSpPr>
          <p:nvPr>
            <p:ph type="title"/>
          </p:nvPr>
        </p:nvSpPr>
        <p:spPr>
          <a:xfrm>
            <a:off x="469490" y="1"/>
            <a:ext cx="10503310" cy="1127441"/>
          </a:xfrm>
          <a:prstGeom prst="rect">
            <a:avLst/>
          </a:prstGeom>
        </p:spPr>
        <p:txBody>
          <a:bodyPr anchor="ctr"/>
          <a:lstStyle>
            <a:lvl1pPr>
              <a:defRPr b="1" i="0">
                <a:solidFill>
                  <a:srgbClr val="041E42"/>
                </a:solidFill>
                <a:latin typeface="Open Sans Semibold" panose="020B0606030504020204" pitchFamily="34" charset="0"/>
                <a:ea typeface="Open Sans Semibold" panose="020B0606030504020204" pitchFamily="34" charset="0"/>
                <a:cs typeface="Open Sans Semibold" panose="020B0606030504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1909949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B72BEB1B-92E9-6649-AF22-CCA7D0628A14}"/>
              </a:ext>
            </a:extLst>
          </p:cNvPr>
          <p:cNvSpPr>
            <a:spLocks noGrp="1"/>
          </p:cNvSpPr>
          <p:nvPr>
            <p:ph type="body" sz="quarter" idx="10" hasCustomPrompt="1"/>
          </p:nvPr>
        </p:nvSpPr>
        <p:spPr>
          <a:xfrm>
            <a:off x="469490" y="1752283"/>
            <a:ext cx="7789863" cy="3978275"/>
          </a:xfrm>
          <a:prstGeom prst="rect">
            <a:avLst/>
          </a:prstGeom>
        </p:spPr>
        <p:txBody>
          <a:bodyPr/>
          <a:lstStyle>
            <a:lvl1pPr marL="285750" indent="-228600">
              <a:lnSpc>
                <a:spcPct val="90000"/>
              </a:lnSpc>
              <a:spcBef>
                <a:spcPts val="0"/>
              </a:spcBef>
              <a:spcAft>
                <a:spcPts val="0"/>
              </a:spcAft>
              <a:buFontTx/>
              <a:buNone/>
              <a:defRPr/>
            </a:lvl1pPr>
          </a:lstStyle>
          <a:p>
            <a:pPr>
              <a:lnSpc>
                <a:spcPct val="90000"/>
              </a:lnSpc>
              <a:spcAft>
                <a:spcPts val="600"/>
              </a:spcAft>
            </a:pPr>
            <a:r>
              <a:rPr lang="en-US">
                <a:latin typeface="Open Sans Regular" panose="020B0606030504020204" pitchFamily="34" charset="0"/>
                <a:ea typeface="Open Sans Regular" panose="020B0606030504020204" pitchFamily="34" charset="0"/>
                <a:cs typeface="Open Sans Regular" panose="020B0606030504020204" pitchFamily="34" charset="0"/>
              </a:rPr>
              <a:t>Body copy</a:t>
            </a:r>
          </a:p>
          <a:p>
            <a:pPr marL="285750" indent="-228600">
              <a:lnSpc>
                <a:spcPct val="90000"/>
              </a:lnSpc>
              <a:spcAft>
                <a:spcPts val="600"/>
              </a:spcAft>
              <a:buFont typeface="Arial" panose="020B0604020202020204" pitchFamily="34" charset="0"/>
              <a:buChar char="•"/>
            </a:pPr>
            <a:r>
              <a:rPr lang="en-US">
                <a:latin typeface="Open Sans Regular" panose="020B0606030504020204" pitchFamily="34" charset="0"/>
                <a:ea typeface="Open Sans Regular" panose="020B0606030504020204" pitchFamily="34" charset="0"/>
                <a:cs typeface="Open Sans Regular" panose="020B0606030504020204" pitchFamily="34" charset="0"/>
              </a:rPr>
              <a:t>Bullet point</a:t>
            </a:r>
          </a:p>
          <a:p>
            <a:pPr marL="285750" indent="-228600">
              <a:lnSpc>
                <a:spcPct val="90000"/>
              </a:lnSpc>
              <a:spcAft>
                <a:spcPts val="600"/>
              </a:spcAft>
              <a:buFont typeface="Arial" panose="020B0604020202020204" pitchFamily="34" charset="0"/>
              <a:buChar char="•"/>
            </a:pPr>
            <a:r>
              <a:rPr lang="en-US">
                <a:latin typeface="Open Sans Regular" panose="020B0606030504020204" pitchFamily="34" charset="0"/>
                <a:ea typeface="Open Sans Regular" panose="020B0606030504020204" pitchFamily="34" charset="0"/>
                <a:cs typeface="Open Sans Regular" panose="020B0606030504020204" pitchFamily="34" charset="0"/>
              </a:rPr>
              <a:t>Bullet point</a:t>
            </a:r>
          </a:p>
          <a:p>
            <a:pPr marL="285750" indent="-228600">
              <a:lnSpc>
                <a:spcPct val="90000"/>
              </a:lnSpc>
              <a:spcAft>
                <a:spcPts val="600"/>
              </a:spcAft>
              <a:buFont typeface="Arial" panose="020B0604020202020204" pitchFamily="34" charset="0"/>
              <a:buChar char="•"/>
            </a:pPr>
            <a:r>
              <a:rPr lang="en-US">
                <a:latin typeface="Open Sans Regular" panose="020B0606030504020204" pitchFamily="34" charset="0"/>
                <a:ea typeface="Open Sans Regular" panose="020B0606030504020204" pitchFamily="34" charset="0"/>
                <a:cs typeface="Open Sans Regular" panose="020B0606030504020204" pitchFamily="34" charset="0"/>
              </a:rPr>
              <a:t>Bullet point</a:t>
            </a:r>
          </a:p>
          <a:p>
            <a:pPr marL="285750" indent="-228600">
              <a:lnSpc>
                <a:spcPct val="90000"/>
              </a:lnSpc>
              <a:spcAft>
                <a:spcPts val="600"/>
              </a:spcAft>
              <a:buFont typeface="Arial" panose="020B0604020202020204" pitchFamily="34" charset="0"/>
              <a:buChar char="•"/>
            </a:pPr>
            <a:r>
              <a:rPr lang="en-US">
                <a:latin typeface="Open Sans Regular" panose="020B0606030504020204" pitchFamily="34" charset="0"/>
                <a:ea typeface="Open Sans Regular" panose="020B0606030504020204" pitchFamily="34" charset="0"/>
                <a:cs typeface="Open Sans Regular" panose="020B0606030504020204" pitchFamily="34" charset="0"/>
              </a:rPr>
              <a:t>Bullet point</a:t>
            </a:r>
          </a:p>
        </p:txBody>
      </p:sp>
      <p:sp>
        <p:nvSpPr>
          <p:cNvPr id="9" name="Title 8">
            <a:extLst>
              <a:ext uri="{FF2B5EF4-FFF2-40B4-BE49-F238E27FC236}">
                <a16:creationId xmlns:a16="http://schemas.microsoft.com/office/drawing/2014/main" id="{9002452F-D685-C648-9713-AE4EA50A35C5}"/>
              </a:ext>
            </a:extLst>
          </p:cNvPr>
          <p:cNvSpPr>
            <a:spLocks noGrp="1"/>
          </p:cNvSpPr>
          <p:nvPr>
            <p:ph type="title"/>
          </p:nvPr>
        </p:nvSpPr>
        <p:spPr>
          <a:xfrm>
            <a:off x="469490" y="1"/>
            <a:ext cx="10503310" cy="1127441"/>
          </a:xfrm>
          <a:prstGeom prst="rect">
            <a:avLst/>
          </a:prstGeom>
        </p:spPr>
        <p:txBody>
          <a:bodyPr anchor="ctr"/>
          <a:lstStyle>
            <a:lvl1pPr>
              <a:defRPr b="1" i="0">
                <a:solidFill>
                  <a:srgbClr val="041E42"/>
                </a:solidFill>
                <a:latin typeface="Open Sans Semibold" panose="020B0606030504020204" pitchFamily="34" charset="0"/>
                <a:ea typeface="Open Sans Semibold" panose="020B0606030504020204" pitchFamily="34" charset="0"/>
                <a:cs typeface="Open Sans Semibold" panose="020B0606030504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4085948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titel 1">
            <a:extLst>
              <a:ext uri="{FF2B5EF4-FFF2-40B4-BE49-F238E27FC236}">
                <a16:creationId xmlns:a16="http://schemas.microsoft.com/office/drawing/2014/main" id="{587F3D52-01EE-4C00-AEF1-886382D9F7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nl-NL"/>
              <a:t>Klik om stijl te bewerken</a:t>
            </a:r>
          </a:p>
        </p:txBody>
      </p:sp>
      <p:sp>
        <p:nvSpPr>
          <p:cNvPr id="3" name="Tijdelijke aanduiding voor tekst 2">
            <a:extLst>
              <a:ext uri="{FF2B5EF4-FFF2-40B4-BE49-F238E27FC236}">
                <a16:creationId xmlns:a16="http://schemas.microsoft.com/office/drawing/2014/main" id="{6F542EC9-B02D-4C70-A9ED-3F8A35E49A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p>
        </p:txBody>
      </p:sp>
      <p:cxnSp>
        <p:nvCxnSpPr>
          <p:cNvPr id="7" name="Straight Connector 6">
            <a:extLst>
              <a:ext uri="{FF2B5EF4-FFF2-40B4-BE49-F238E27FC236}">
                <a16:creationId xmlns:a16="http://schemas.microsoft.com/office/drawing/2014/main" id="{41466F70-6906-404D-897B-458CAE5A818C}"/>
              </a:ext>
            </a:extLst>
          </p:cNvPr>
          <p:cNvCxnSpPr/>
          <p:nvPr userDrawn="1"/>
        </p:nvCxnSpPr>
        <p:spPr>
          <a:xfrm>
            <a:off x="0" y="6226650"/>
            <a:ext cx="12189728" cy="0"/>
          </a:xfrm>
          <a:prstGeom prst="line">
            <a:avLst/>
          </a:prstGeom>
          <a:ln w="25400">
            <a:solidFill>
              <a:srgbClr val="9C329E"/>
            </a:solidFill>
          </a:ln>
        </p:spPr>
        <p:style>
          <a:lnRef idx="1">
            <a:schemeClr val="accent1"/>
          </a:lnRef>
          <a:fillRef idx="0">
            <a:schemeClr val="accent1"/>
          </a:fillRef>
          <a:effectRef idx="0">
            <a:schemeClr val="accent1"/>
          </a:effectRef>
          <a:fontRef idx="minor">
            <a:schemeClr val="tx1"/>
          </a:fontRef>
        </p:style>
      </p:cxnSp>
      <p:pic>
        <p:nvPicPr>
          <p:cNvPr id="9" name="Afbeelding 8">
            <a:extLst>
              <a:ext uri="{FF2B5EF4-FFF2-40B4-BE49-F238E27FC236}">
                <a16:creationId xmlns:a16="http://schemas.microsoft.com/office/drawing/2014/main" id="{2ACF73EB-AE4A-4F70-AFF7-CC8DDF866CE8}"/>
              </a:ext>
            </a:extLst>
          </p:cNvPr>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194061" y="6330498"/>
            <a:ext cx="2405964" cy="432000"/>
          </a:xfrm>
          <a:prstGeom prst="rect">
            <a:avLst/>
          </a:prstGeom>
        </p:spPr>
      </p:pic>
      <p:pic>
        <p:nvPicPr>
          <p:cNvPr id="6146" name="Picture 2" descr="Afbeeldingsresultaat voor buildingsmart international">
            <a:extLst>
              <a:ext uri="{FF2B5EF4-FFF2-40B4-BE49-F238E27FC236}">
                <a16:creationId xmlns:a16="http://schemas.microsoft.com/office/drawing/2014/main" id="{BD043A20-6923-4110-A9AF-2309E5126B72}"/>
              </a:ext>
            </a:extLst>
          </p:cNvPr>
          <p:cNvPicPr>
            <a:picLocks noChangeAspect="1" noChangeArrowheads="1"/>
          </p:cNvPicPr>
          <p:nvPr userDrawn="1"/>
        </p:nvPicPr>
        <p:blipFill>
          <a:blip r:embed="rId19">
            <a:extLst>
              <a:ext uri="{28A0092B-C50C-407E-A947-70E740481C1C}">
                <a14:useLocalDpi xmlns:a14="http://schemas.microsoft.com/office/drawing/2010/main" val="0"/>
              </a:ext>
            </a:extLst>
          </a:blip>
          <a:srcRect/>
          <a:stretch>
            <a:fillRect/>
          </a:stretch>
        </p:blipFill>
        <p:spPr bwMode="auto">
          <a:xfrm>
            <a:off x="9727053" y="6330498"/>
            <a:ext cx="2270886" cy="4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161228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81" r:id="rId12"/>
    <p:sldLayoutId id="2147483682" r:id="rId13"/>
    <p:sldLayoutId id="2147483683" r:id="rId14"/>
    <p:sldLayoutId id="2147483684" r:id="rId15"/>
    <p:sldLayoutId id="214748368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8881660-77AB-AD43-ADBC-3C68B8B6DB05}"/>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10583020" y="6477774"/>
            <a:ext cx="1351932" cy="242811"/>
          </a:xfrm>
          <a:prstGeom prst="rect">
            <a:avLst/>
          </a:prstGeom>
        </p:spPr>
      </p:pic>
    </p:spTree>
    <p:extLst>
      <p:ext uri="{BB962C8B-B14F-4D97-AF65-F5344CB8AC3E}">
        <p14:creationId xmlns:p14="http://schemas.microsoft.com/office/powerpoint/2010/main" val="704178445"/>
      </p:ext>
    </p:extLst>
  </p:cSld>
  <p:clrMap bg1="lt1" tx1="dk1" bg2="lt2" tx2="dk2" accent1="accent1" accent2="accent2" accent3="accent3" accent4="accent4" accent5="accent5" accent6="accent6" hlink="hlink" folHlink="folHlink"/>
  <p:sldLayoutIdLst>
    <p:sldLayoutId id="2147483679" r:id="rId1"/>
    <p:sldLayoutId id="2147483680" r:id="rId2"/>
  </p:sldLayoutIdLst>
  <p:txStyles>
    <p:titleStyle>
      <a:lvl1pPr algn="l" defTabSz="914400" rtl="0" eaLnBrk="1" latinLnBrk="0" hangingPunct="1">
        <a:lnSpc>
          <a:spcPct val="90000"/>
        </a:lnSpc>
        <a:spcBef>
          <a:spcPct val="0"/>
        </a:spcBef>
        <a:buNone/>
        <a:defRPr sz="3000" kern="1200">
          <a:solidFill>
            <a:schemeClr val="bg1"/>
          </a:solidFill>
          <a:latin typeface="+mn-lt"/>
          <a:ea typeface="+mj-ea"/>
          <a:cs typeface="+mj-cs"/>
        </a:defRPr>
      </a:lvl1pPr>
    </p:titleStyle>
    <p:bodyStyle>
      <a:lvl1pPr marL="57150" indent="0" algn="l" defTabSz="914400" rtl="0" eaLnBrk="1" latinLnBrk="0" hangingPunct="1">
        <a:lnSpc>
          <a:spcPct val="90000"/>
        </a:lnSpc>
        <a:spcBef>
          <a:spcPts val="1000"/>
        </a:spcBef>
        <a:spcAft>
          <a:spcPts val="600"/>
        </a:spcAft>
        <a:buFont typeface="Arial" panose="020B0604020202020204" pitchFamily="34" charset="0"/>
        <a:buNone/>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3.png"/><Relationship Id="rId7"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32.png"/><Relationship Id="rId4" Type="http://schemas.openxmlformats.org/officeDocument/2006/relationships/image" Target="../media/image31.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7.png"/><Relationship Id="rId4" Type="http://schemas.openxmlformats.org/officeDocument/2006/relationships/notesSlide" Target="../notesSlides/notesSlide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8.png"/><Relationship Id="rId4" Type="http://schemas.openxmlformats.org/officeDocument/2006/relationships/notesSlide" Target="../notesSlides/notesSlide16.xml"/></Relationships>
</file>

<file path=ppt/slides/_rels/slide38.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notesSlide" Target="../notesSlides/notesSlide17.xml"/><Relationship Id="rId1" Type="http://schemas.openxmlformats.org/officeDocument/2006/relationships/slideLayout" Target="../slideLayouts/slideLayout15.xml"/><Relationship Id="rId4" Type="http://schemas.openxmlformats.org/officeDocument/2006/relationships/image" Target="../media/image40.svg"/></Relationships>
</file>

<file path=ppt/slides/_rels/slide39.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notesSlide" Target="../notesSlides/notesSlide18.xml"/><Relationship Id="rId1" Type="http://schemas.openxmlformats.org/officeDocument/2006/relationships/slideLayout" Target="../slideLayouts/slideLayout15.xml"/><Relationship Id="rId6" Type="http://schemas.openxmlformats.org/officeDocument/2006/relationships/image" Target="../media/image44.svg"/><Relationship Id="rId5" Type="http://schemas.openxmlformats.org/officeDocument/2006/relationships/image" Target="../media/image43.svg"/><Relationship Id="rId4" Type="http://schemas.openxmlformats.org/officeDocument/2006/relationships/image" Target="../media/image42.svg"/></Relationships>
</file>

<file path=ppt/slides/_rels/slide40.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5.svg"/><Relationship Id="rId7" Type="http://schemas.openxmlformats.org/officeDocument/2006/relationships/image" Target="../media/image48.svg"/><Relationship Id="rId2" Type="http://schemas.openxmlformats.org/officeDocument/2006/relationships/notesSlide" Target="../notesSlides/notesSlide19.xml"/><Relationship Id="rId1" Type="http://schemas.openxmlformats.org/officeDocument/2006/relationships/slideLayout" Target="../slideLayouts/slideLayout15.xml"/><Relationship Id="rId6" Type="http://schemas.openxmlformats.org/officeDocument/2006/relationships/image" Target="../media/image36.svg"/><Relationship Id="rId5" Type="http://schemas.openxmlformats.org/officeDocument/2006/relationships/image" Target="../media/image47.svg"/><Relationship Id="rId4" Type="http://schemas.openxmlformats.org/officeDocument/2006/relationships/image" Target="../media/image46.svg"/><Relationship Id="rId9" Type="http://schemas.openxmlformats.org/officeDocument/2006/relationships/image" Target="../media/image50.sv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buildingsmart.nl/applicaties" TargetMode="External"/><Relationship Id="rId2" Type="http://schemas.openxmlformats.org/officeDocument/2006/relationships/hyperlink" Target="https://www.buildingsmart.nl/projecten/georefereren-ifc" TargetMode="External"/><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image" Target="../media/image52.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4.png"/></Relationships>
</file>

<file path=ppt/slides/_rels/slide5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0.xml"/><Relationship Id="rId1" Type="http://schemas.openxmlformats.org/officeDocument/2006/relationships/slideLayout" Target="../slideLayouts/slideLayout14.xml"/><Relationship Id="rId6" Type="http://schemas.openxmlformats.org/officeDocument/2006/relationships/image" Target="../media/image58.png"/><Relationship Id="rId5" Type="http://schemas.openxmlformats.org/officeDocument/2006/relationships/image" Target="../media/image57.svg"/><Relationship Id="rId4" Type="http://schemas.openxmlformats.org/officeDocument/2006/relationships/image" Target="../media/image56.png"/></Relationships>
</file>

<file path=ppt/slides/_rels/slide57.xml.rels><?xml version="1.0" encoding="UTF-8" standalone="yes"?>
<Relationships xmlns="http://schemas.openxmlformats.org/package/2006/relationships"><Relationship Id="rId3" Type="http://schemas.openxmlformats.org/officeDocument/2006/relationships/hyperlink" Target="https://www.buildingsmart.nl/projecten/iso-19650" TargetMode="External"/><Relationship Id="rId7" Type="http://schemas.openxmlformats.org/officeDocument/2006/relationships/image" Target="../media/image56.png"/><Relationship Id="rId2" Type="http://schemas.openxmlformats.org/officeDocument/2006/relationships/notesSlide" Target="../notesSlides/notesSlide31.xml"/><Relationship Id="rId1" Type="http://schemas.openxmlformats.org/officeDocument/2006/relationships/slideLayout" Target="../slideLayouts/slideLayout14.xml"/><Relationship Id="rId6" Type="http://schemas.openxmlformats.org/officeDocument/2006/relationships/image" Target="../media/image55.png"/><Relationship Id="rId5" Type="http://schemas.openxmlformats.org/officeDocument/2006/relationships/image" Target="../media/image60.jpg"/><Relationship Id="rId4" Type="http://schemas.openxmlformats.org/officeDocument/2006/relationships/image" Target="../media/image59.png"/></Relationships>
</file>

<file path=ppt/slides/_rels/slide5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56.png"/></Relationships>
</file>

<file path=ppt/slides/_rels/slide59.xml.rels><?xml version="1.0" encoding="UTF-8" standalone="yes"?>
<Relationships xmlns="http://schemas.openxmlformats.org/package/2006/relationships"><Relationship Id="rId3" Type="http://schemas.openxmlformats.org/officeDocument/2006/relationships/hyperlink" Target="https://bimbuildwise.notion.site/Belgische-ISO-19650-wiki-ef7fa3955a0444fa93d8d29ddd9b6c3c" TargetMode="External"/><Relationship Id="rId2" Type="http://schemas.openxmlformats.org/officeDocument/2006/relationships/notesSlide" Target="../notesSlides/notesSlide33.xml"/><Relationship Id="rId1" Type="http://schemas.openxmlformats.org/officeDocument/2006/relationships/slideLayout" Target="../slideLayouts/slideLayout14.xml"/><Relationship Id="rId6" Type="http://schemas.openxmlformats.org/officeDocument/2006/relationships/image" Target="../media/image61.png"/><Relationship Id="rId5" Type="http://schemas.openxmlformats.org/officeDocument/2006/relationships/image" Target="../media/image56.png"/><Relationship Id="rId4" Type="http://schemas.openxmlformats.org/officeDocument/2006/relationships/image" Target="../media/image55.png"/></Relationships>
</file>

<file path=ppt/slides/_rels/slide6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4.xml"/><Relationship Id="rId1" Type="http://schemas.openxmlformats.org/officeDocument/2006/relationships/slideLayout" Target="../slideLayouts/slideLayout14.xml"/><Relationship Id="rId4" Type="http://schemas.openxmlformats.org/officeDocument/2006/relationships/image" Target="../media/image56.png"/></Relationships>
</file>

<file path=ppt/slides/_rels/slide61.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ndertitel 2">
            <a:extLst>
              <a:ext uri="{FF2B5EF4-FFF2-40B4-BE49-F238E27FC236}">
                <a16:creationId xmlns:a16="http://schemas.microsoft.com/office/drawing/2014/main" id="{EFED45A7-4D96-4CFD-8F02-0C9B7B91C656}"/>
              </a:ext>
            </a:extLst>
          </p:cNvPr>
          <p:cNvSpPr>
            <a:spLocks noGrp="1"/>
          </p:cNvSpPr>
          <p:nvPr>
            <p:ph type="title"/>
          </p:nvPr>
        </p:nvSpPr>
        <p:spPr>
          <a:xfrm>
            <a:off x="2814484" y="463447"/>
            <a:ext cx="10515600" cy="1325563"/>
          </a:xfrm>
        </p:spPr>
        <p:txBody>
          <a:bodyPr anchor="ctr">
            <a:normAutofit/>
          </a:bodyPr>
          <a:lstStyle/>
          <a:p>
            <a:r>
              <a:rPr lang="nl-NL" b="1" err="1"/>
              <a:t>After</a:t>
            </a:r>
            <a:r>
              <a:rPr lang="nl-NL" b="1"/>
              <a:t> - </a:t>
            </a:r>
            <a:r>
              <a:rPr lang="nl-NL" b="1" err="1"/>
              <a:t>Summit</a:t>
            </a:r>
            <a:r>
              <a:rPr lang="nl-NL" b="1"/>
              <a:t> 2026 Porto</a:t>
            </a:r>
          </a:p>
        </p:txBody>
      </p:sp>
    </p:spTree>
    <p:extLst>
      <p:ext uri="{BB962C8B-B14F-4D97-AF65-F5344CB8AC3E}">
        <p14:creationId xmlns:p14="http://schemas.microsoft.com/office/powerpoint/2010/main" val="2583886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33F86-FE3A-80EC-1B7D-481A374E3868}"/>
              </a:ext>
            </a:extLst>
          </p:cNvPr>
          <p:cNvSpPr>
            <a:spLocks noGrp="1"/>
          </p:cNvSpPr>
          <p:nvPr>
            <p:ph type="title"/>
          </p:nvPr>
        </p:nvSpPr>
        <p:spPr>
          <a:xfrm>
            <a:off x="838200" y="365125"/>
            <a:ext cx="10515600" cy="1325563"/>
          </a:xfrm>
        </p:spPr>
        <p:txBody>
          <a:bodyPr anchor="ctr">
            <a:normAutofit/>
          </a:bodyPr>
          <a:lstStyle/>
          <a:p>
            <a:r>
              <a:rPr lang="en-GB"/>
              <a:t>Agenda</a:t>
            </a:r>
          </a:p>
        </p:txBody>
      </p:sp>
      <p:graphicFrame>
        <p:nvGraphicFramePr>
          <p:cNvPr id="5" name="Content Placeholder 4">
            <a:extLst>
              <a:ext uri="{FF2B5EF4-FFF2-40B4-BE49-F238E27FC236}">
                <a16:creationId xmlns:a16="http://schemas.microsoft.com/office/drawing/2014/main" id="{CB68D8D6-5F4B-D9B9-4893-C9BB273FE1A0}"/>
              </a:ext>
            </a:extLst>
          </p:cNvPr>
          <p:cNvGraphicFramePr>
            <a:graphicFrameLocks noGrp="1"/>
          </p:cNvGraphicFramePr>
          <p:nvPr>
            <p:ph idx="1"/>
            <p:extLst>
              <p:ext uri="{D42A27DB-BD31-4B8C-83A1-F6EECF244321}">
                <p14:modId xmlns:p14="http://schemas.microsoft.com/office/powerpoint/2010/main" val="3895283363"/>
              </p:ext>
              <p:ext uri="{E7BDC344-281C-4309-B0C6-D0EE65EED2A8}">
                <p202:designPr xmlns:p202="http://schemas.microsoft.com/office/powerpoint/2020/02/main">
                  <p202:designTagLst>
                    <p202:designTag name="ARCH:1:CLS" val="StackedSequentialRowTable"/>
                  </p202:designTagLst>
                </p202:designPr>
              </p:ext>
            </p:extLst>
          </p:nvPr>
        </p:nvGraphicFramePr>
        <p:xfrm>
          <a:off x="838200" y="1362538"/>
          <a:ext cx="6300019" cy="4714872"/>
        </p:xfrm>
        <a:graphic>
          <a:graphicData uri="http://schemas.openxmlformats.org/drawingml/2006/table">
            <a:tbl>
              <a:tblPr bandRow="1">
                <a:noFill/>
                <a:tableStyleId>{5C22544A-7EE6-4342-B048-85BDC9FD1C3A}</a:tableStyleId>
              </a:tblPr>
              <a:tblGrid>
                <a:gridCol w="1410137">
                  <a:extLst>
                    <a:ext uri="{9D8B030D-6E8A-4147-A177-3AD203B41FA5}">
                      <a16:colId xmlns:a16="http://schemas.microsoft.com/office/drawing/2014/main" val="1183074999"/>
                    </a:ext>
                  </a:extLst>
                </a:gridCol>
                <a:gridCol w="4889882">
                  <a:extLst>
                    <a:ext uri="{9D8B030D-6E8A-4147-A177-3AD203B41FA5}">
                      <a16:colId xmlns:a16="http://schemas.microsoft.com/office/drawing/2014/main" val="2204234155"/>
                    </a:ext>
                  </a:extLst>
                </a:gridCol>
              </a:tblGrid>
              <a:tr h="626167">
                <a:tc>
                  <a:txBody>
                    <a:bodyPr/>
                    <a:lstStyle/>
                    <a:p>
                      <a:pPr>
                        <a:buNone/>
                      </a:pPr>
                      <a:r>
                        <a:rPr lang="en-US" sz="3300" b="1" cap="none" spc="0">
                          <a:solidFill>
                            <a:schemeClr val="accent1"/>
                          </a:solidFill>
                        </a:rPr>
                        <a:t>15:</a:t>
                      </a:r>
                      <a:r>
                        <a:rPr lang="en-NL" sz="3300" b="1" cap="none" spc="0">
                          <a:solidFill>
                            <a:schemeClr val="accent1"/>
                          </a:solidFill>
                        </a:rPr>
                        <a:t>1</a:t>
                      </a:r>
                      <a:r>
                        <a:rPr lang="en-US" sz="3300" b="1" cap="none" spc="0">
                          <a:solidFill>
                            <a:schemeClr val="accent1"/>
                          </a:solidFill>
                        </a:rPr>
                        <a:t>5</a:t>
                      </a:r>
                      <a:endParaRPr lang="en-NL" sz="3300" b="1" cap="none" spc="0">
                        <a:solidFill>
                          <a:schemeClr val="accent1"/>
                        </a:solidFill>
                      </a:endParaRPr>
                    </a:p>
                  </a:txBody>
                  <a:tcPr marL="141446" marR="141446" marT="141446" marB="141446"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tc>
                  <a:txBody>
                    <a:bodyPr/>
                    <a:lstStyle/>
                    <a:p>
                      <a:pPr algn="l">
                        <a:buNone/>
                      </a:pPr>
                      <a:r>
                        <a:rPr lang="en-US" sz="2100" b="0" cap="none" spc="0">
                          <a:solidFill>
                            <a:schemeClr val="tx1"/>
                          </a:solidFill>
                        </a:rPr>
                        <a:t>Opening </a:t>
                      </a:r>
                      <a:r>
                        <a:rPr lang="en-US" sz="2100" b="0" cap="none" spc="0" err="1">
                          <a:solidFill>
                            <a:schemeClr val="tx1"/>
                          </a:solidFill>
                        </a:rPr>
                        <a:t>DuraVermeer</a:t>
                      </a:r>
                      <a:endParaRPr lang="en-US" sz="2100" b="0" cap="none" spc="0">
                        <a:solidFill>
                          <a:schemeClr val="tx1"/>
                        </a:solidFill>
                      </a:endParaRPr>
                    </a:p>
                  </a:txBody>
                  <a:tcPr marL="141446" marR="141446" marT="141446" marB="141446"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extLst>
                  <a:ext uri="{0D108BD9-81ED-4DB2-BD59-A6C34878D82A}">
                    <a16:rowId xmlns:a16="http://schemas.microsoft.com/office/drawing/2014/main" val="310236800"/>
                  </a:ext>
                </a:extLst>
              </a:tr>
              <a:tr h="626167">
                <a:tc>
                  <a:txBody>
                    <a:bodyPr/>
                    <a:lstStyle/>
                    <a:p>
                      <a:pPr>
                        <a:buNone/>
                      </a:pPr>
                      <a:r>
                        <a:rPr lang="en-US" sz="3300" b="1" cap="none" spc="0">
                          <a:solidFill>
                            <a:schemeClr val="accent1"/>
                          </a:solidFill>
                        </a:rPr>
                        <a:t>15:45</a:t>
                      </a:r>
                      <a:endParaRPr lang="en-NL" sz="3300" b="1" cap="none" spc="0">
                        <a:solidFill>
                          <a:schemeClr val="accent1"/>
                        </a:solidFill>
                      </a:endParaRP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lgn="l">
                        <a:buNone/>
                      </a:pPr>
                      <a:r>
                        <a:rPr lang="en-US" sz="2100" b="0" cap="none" spc="0" err="1">
                          <a:solidFill>
                            <a:schemeClr val="tx1"/>
                          </a:solidFill>
                        </a:rPr>
                        <a:t>Terugblik</a:t>
                      </a:r>
                      <a:r>
                        <a:rPr lang="en-US" sz="2100" b="0" cap="none" spc="0">
                          <a:solidFill>
                            <a:schemeClr val="tx1"/>
                          </a:solidFill>
                        </a:rPr>
                        <a:t> Porto</a:t>
                      </a: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4245019870"/>
                  </a:ext>
                </a:extLst>
              </a:tr>
              <a:tr h="626167">
                <a:tc>
                  <a:txBody>
                    <a:bodyPr/>
                    <a:lstStyle/>
                    <a:p>
                      <a:pPr>
                        <a:buNone/>
                      </a:pPr>
                      <a:r>
                        <a:rPr lang="en-US" sz="3300" b="1" cap="none" spc="0">
                          <a:solidFill>
                            <a:schemeClr val="accent1"/>
                          </a:solidFill>
                        </a:rPr>
                        <a:t>16:00</a:t>
                      </a:r>
                      <a:endParaRPr lang="en-NL" sz="3300" b="1" cap="none" spc="0">
                        <a:solidFill>
                          <a:schemeClr val="accent1"/>
                        </a:solidFill>
                      </a:endParaRP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lgn="l">
                        <a:buNone/>
                      </a:pPr>
                      <a:r>
                        <a:rPr lang="en-US" sz="2100" b="0" cap="none" spc="0">
                          <a:solidFill>
                            <a:schemeClr val="tx1"/>
                          </a:solidFill>
                        </a:rPr>
                        <a:t>IFC X/5</a:t>
                      </a: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4275623908"/>
                  </a:ext>
                </a:extLst>
              </a:tr>
              <a:tr h="626167">
                <a:tc>
                  <a:txBody>
                    <a:bodyPr/>
                    <a:lstStyle/>
                    <a:p>
                      <a:pPr>
                        <a:buNone/>
                      </a:pPr>
                      <a:r>
                        <a:rPr lang="en-US" sz="3300" b="1" cap="none" spc="0">
                          <a:solidFill>
                            <a:schemeClr val="accent1"/>
                          </a:solidFill>
                        </a:rPr>
                        <a:t>17:00</a:t>
                      </a:r>
                      <a:endParaRPr lang="en-NL" sz="3300" b="1" cap="none" spc="0">
                        <a:solidFill>
                          <a:schemeClr val="accent1"/>
                        </a:solidFill>
                      </a:endParaRP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lgn="l">
                        <a:buNone/>
                      </a:pPr>
                      <a:r>
                        <a:rPr lang="en-US" sz="2100" b="0" cap="none" spc="0">
                          <a:solidFill>
                            <a:schemeClr val="tx1"/>
                          </a:solidFill>
                        </a:rPr>
                        <a:t>Autodesk</a:t>
                      </a: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1433839335"/>
                  </a:ext>
                </a:extLst>
              </a:tr>
              <a:tr h="626167">
                <a:tc>
                  <a:txBody>
                    <a:bodyPr/>
                    <a:lstStyle/>
                    <a:p>
                      <a:pPr>
                        <a:buNone/>
                      </a:pPr>
                      <a:r>
                        <a:rPr lang="en-US" sz="3300" b="1" cap="none" spc="0">
                          <a:solidFill>
                            <a:schemeClr val="accent1"/>
                          </a:solidFill>
                        </a:rPr>
                        <a:t>17:30</a:t>
                      </a:r>
                      <a:endParaRPr lang="en-NL" sz="3300" b="1" cap="none" spc="0">
                        <a:solidFill>
                          <a:schemeClr val="accent1"/>
                        </a:solidFill>
                      </a:endParaRP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round/>
                      <a:headEnd type="none" w="med" len="med"/>
                      <a:tailEnd type="none" w="med" len="med"/>
                    </a:lnB>
                    <a:noFill/>
                  </a:tcPr>
                </a:tc>
                <a:tc>
                  <a:txBody>
                    <a:bodyPr/>
                    <a:lstStyle/>
                    <a:p>
                      <a:pPr algn="l">
                        <a:buNone/>
                      </a:pPr>
                      <a:r>
                        <a:rPr lang="en-US" sz="2100" b="0" cap="none" spc="0" err="1">
                          <a:solidFill>
                            <a:schemeClr val="tx1"/>
                          </a:solidFill>
                        </a:rPr>
                        <a:t>Georeferen</a:t>
                      </a:r>
                      <a:endParaRPr lang="en-US" sz="2100" b="0" cap="none" spc="0">
                        <a:solidFill>
                          <a:schemeClr val="tx1"/>
                        </a:solidFill>
                      </a:endParaRP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54397317"/>
                  </a:ext>
                </a:extLst>
              </a:tr>
              <a:tr h="626167">
                <a:tc>
                  <a:txBody>
                    <a:bodyPr/>
                    <a:lstStyle/>
                    <a:p>
                      <a:pPr>
                        <a:buNone/>
                      </a:pPr>
                      <a:r>
                        <a:rPr lang="en-US" sz="3300" b="1" cap="none" spc="0">
                          <a:solidFill>
                            <a:schemeClr val="accent1"/>
                          </a:solidFill>
                        </a:rPr>
                        <a:t>17:45</a:t>
                      </a:r>
                      <a:endParaRPr lang="en-NL" sz="3300" b="1" cap="none" spc="0">
                        <a:solidFill>
                          <a:schemeClr val="accent1"/>
                        </a:solidFill>
                      </a:endParaRP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noFill/>
                      <a:prstDash val="solid"/>
                    </a:lnB>
                    <a:noFill/>
                  </a:tcPr>
                </a:tc>
                <a:tc>
                  <a:txBody>
                    <a:bodyPr/>
                    <a:lstStyle/>
                    <a:p>
                      <a:pPr algn="l">
                        <a:buNone/>
                      </a:pPr>
                      <a:r>
                        <a:rPr lang="en-US" sz="2100" b="0" cap="none" spc="0">
                          <a:solidFill>
                            <a:schemeClr val="tx1"/>
                          </a:solidFill>
                        </a:rPr>
                        <a:t>ISO19650 </a:t>
                      </a: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noFill/>
                      <a:prstDash val="solid"/>
                    </a:lnB>
                    <a:noFill/>
                  </a:tcPr>
                </a:tc>
                <a:extLst>
                  <a:ext uri="{0D108BD9-81ED-4DB2-BD59-A6C34878D82A}">
                    <a16:rowId xmlns:a16="http://schemas.microsoft.com/office/drawing/2014/main" val="720591138"/>
                  </a:ext>
                </a:extLst>
              </a:tr>
            </a:tbl>
          </a:graphicData>
        </a:graphic>
      </p:graphicFrame>
      <p:sp>
        <p:nvSpPr>
          <p:cNvPr id="3" name="TextBox 2">
            <a:extLst>
              <a:ext uri="{FF2B5EF4-FFF2-40B4-BE49-F238E27FC236}">
                <a16:creationId xmlns:a16="http://schemas.microsoft.com/office/drawing/2014/main" id="{AB1CB729-2C28-A846-BBE9-043AFAB75D90}"/>
              </a:ext>
            </a:extLst>
          </p:cNvPr>
          <p:cNvSpPr txBox="1"/>
          <p:nvPr/>
        </p:nvSpPr>
        <p:spPr>
          <a:xfrm>
            <a:off x="4237703" y="3514717"/>
            <a:ext cx="2900516" cy="369332"/>
          </a:xfrm>
          <a:prstGeom prst="rect">
            <a:avLst/>
          </a:prstGeom>
          <a:solidFill>
            <a:schemeClr val="bg1"/>
          </a:solidFill>
        </p:spPr>
        <p:txBody>
          <a:bodyPr wrap="square" rtlCol="0">
            <a:spAutoFit/>
          </a:bodyPr>
          <a:lstStyle/>
          <a:p>
            <a:r>
              <a:rPr lang="en-GB"/>
              <a:t>Koffie</a:t>
            </a:r>
          </a:p>
        </p:txBody>
      </p:sp>
      <p:sp>
        <p:nvSpPr>
          <p:cNvPr id="4" name="TextBox 3">
            <a:extLst>
              <a:ext uri="{FF2B5EF4-FFF2-40B4-BE49-F238E27FC236}">
                <a16:creationId xmlns:a16="http://schemas.microsoft.com/office/drawing/2014/main" id="{F3FA7A0F-2FC8-7763-83AA-2CFFA158C2AD}"/>
              </a:ext>
            </a:extLst>
          </p:cNvPr>
          <p:cNvSpPr txBox="1"/>
          <p:nvPr/>
        </p:nvSpPr>
        <p:spPr>
          <a:xfrm>
            <a:off x="4237703" y="5708078"/>
            <a:ext cx="2349910" cy="369332"/>
          </a:xfrm>
          <a:prstGeom prst="rect">
            <a:avLst/>
          </a:prstGeom>
          <a:solidFill>
            <a:schemeClr val="bg1"/>
          </a:solidFill>
        </p:spPr>
        <p:txBody>
          <a:bodyPr wrap="square" rtlCol="0">
            <a:spAutoFit/>
          </a:bodyPr>
          <a:lstStyle/>
          <a:p>
            <a:r>
              <a:rPr lang="en-GB"/>
              <a:t>Borrel</a:t>
            </a:r>
          </a:p>
        </p:txBody>
      </p:sp>
      <p:pic>
        <p:nvPicPr>
          <p:cNvPr id="7" name="Picture 6">
            <a:extLst>
              <a:ext uri="{FF2B5EF4-FFF2-40B4-BE49-F238E27FC236}">
                <a16:creationId xmlns:a16="http://schemas.microsoft.com/office/drawing/2014/main" id="{6511B634-A79E-F468-FA31-4C2CD1E99A5C}"/>
              </a:ext>
            </a:extLst>
          </p:cNvPr>
          <p:cNvPicPr>
            <a:picLocks noChangeAspect="1"/>
          </p:cNvPicPr>
          <p:nvPr/>
        </p:nvPicPr>
        <p:blipFill>
          <a:blip r:embed="rId2"/>
          <a:stretch>
            <a:fillRect/>
          </a:stretch>
        </p:blipFill>
        <p:spPr>
          <a:xfrm>
            <a:off x="7251291" y="276532"/>
            <a:ext cx="4572000" cy="5715000"/>
          </a:xfrm>
          <a:prstGeom prst="rect">
            <a:avLst/>
          </a:prstGeom>
        </p:spPr>
      </p:pic>
    </p:spTree>
    <p:extLst>
      <p:ext uri="{BB962C8B-B14F-4D97-AF65-F5344CB8AC3E}">
        <p14:creationId xmlns:p14="http://schemas.microsoft.com/office/powerpoint/2010/main" val="2854122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A1CF4-F3FC-3309-0104-7A51D287BAE3}"/>
              </a:ext>
            </a:extLst>
          </p:cNvPr>
          <p:cNvSpPr>
            <a:spLocks noGrp="1"/>
          </p:cNvSpPr>
          <p:nvPr>
            <p:ph type="title"/>
          </p:nvPr>
        </p:nvSpPr>
        <p:spPr/>
        <p:txBody>
          <a:bodyPr/>
          <a:lstStyle/>
          <a:p>
            <a:r>
              <a:rPr lang="en-GB"/>
              <a:t>Opening </a:t>
            </a:r>
            <a:r>
              <a:rPr lang="en-GB" err="1"/>
              <a:t>DuraVermeer</a:t>
            </a:r>
            <a:endParaRPr lang="en-GB"/>
          </a:p>
        </p:txBody>
      </p:sp>
      <p:sp>
        <p:nvSpPr>
          <p:cNvPr id="3" name="Content Placeholder 2">
            <a:extLst>
              <a:ext uri="{FF2B5EF4-FFF2-40B4-BE49-F238E27FC236}">
                <a16:creationId xmlns:a16="http://schemas.microsoft.com/office/drawing/2014/main" id="{70A2F727-2FC8-E70B-1B1C-3A61FFD8FAA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3616BA5B-D927-59B6-EF24-4B12CE6AAA0A}"/>
              </a:ext>
            </a:extLst>
          </p:cNvPr>
          <p:cNvPicPr>
            <a:picLocks noChangeAspect="1"/>
          </p:cNvPicPr>
          <p:nvPr/>
        </p:nvPicPr>
        <p:blipFill>
          <a:blip r:embed="rId2"/>
          <a:stretch>
            <a:fillRect/>
          </a:stretch>
        </p:blipFill>
        <p:spPr>
          <a:xfrm>
            <a:off x="0" y="254000"/>
            <a:ext cx="12192000" cy="5659153"/>
          </a:xfrm>
          <a:prstGeom prst="rect">
            <a:avLst/>
          </a:prstGeom>
        </p:spPr>
      </p:pic>
    </p:spTree>
    <p:extLst>
      <p:ext uri="{BB962C8B-B14F-4D97-AF65-F5344CB8AC3E}">
        <p14:creationId xmlns:p14="http://schemas.microsoft.com/office/powerpoint/2010/main" val="3216866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F43B13-F99D-05EE-66D9-4F22F1BA64B8}"/>
              </a:ext>
            </a:extLst>
          </p:cNvPr>
          <p:cNvSpPr>
            <a:spLocks noGrp="1"/>
          </p:cNvSpPr>
          <p:nvPr>
            <p:ph idx="1"/>
          </p:nvPr>
        </p:nvSpPr>
        <p:spPr/>
        <p:txBody>
          <a:bodyPr vert="horz" lIns="91440" tIns="45720" rIns="91440" bIns="45720" rtlCol="0" anchor="t">
            <a:normAutofit/>
          </a:bodyPr>
          <a:lstStyle/>
          <a:p>
            <a:r>
              <a:rPr lang="en-GB" dirty="0"/>
              <a:t>PDF's </a:t>
            </a:r>
            <a:r>
              <a:rPr lang="en-GB" dirty="0" err="1"/>
              <a:t>seperaat</a:t>
            </a:r>
            <a:r>
              <a:rPr lang="en-GB" dirty="0"/>
              <a:t> </a:t>
            </a:r>
            <a:r>
              <a:rPr lang="en-GB" dirty="0" err="1"/>
              <a:t>te</a:t>
            </a:r>
            <a:r>
              <a:rPr lang="en-GB" dirty="0"/>
              <a:t> </a:t>
            </a:r>
            <a:r>
              <a:rPr lang="en-GB" dirty="0" err="1"/>
              <a:t>downloaden</a:t>
            </a:r>
            <a:r>
              <a:rPr lang="en-GB" dirty="0"/>
              <a:t> via </a:t>
            </a:r>
            <a:r>
              <a:rPr lang="en-GB" dirty="0" err="1"/>
              <a:t>BuildingSMART</a:t>
            </a:r>
            <a:r>
              <a:rPr lang="en-GB" dirty="0"/>
              <a:t> website</a:t>
            </a:r>
            <a:br>
              <a:rPr lang="en-GB" dirty="0"/>
            </a:br>
            <a:br>
              <a:rPr lang="en-GB" dirty="0"/>
            </a:br>
            <a:r>
              <a:rPr lang="en-GB" dirty="0" err="1"/>
              <a:t>Gepresenteerde</a:t>
            </a:r>
            <a:r>
              <a:rPr lang="en-GB" dirty="0"/>
              <a:t> tool </a:t>
            </a:r>
            <a:r>
              <a:rPr lang="en-GB" dirty="0" err="1"/>
              <a:t>zie</a:t>
            </a:r>
            <a:r>
              <a:rPr lang="en-GB" dirty="0"/>
              <a:t> video </a:t>
            </a:r>
            <a:r>
              <a:rPr lang="en-GB" dirty="0" err="1"/>
              <a:t>ondersteuning</a:t>
            </a:r>
            <a:r>
              <a:rPr lang="en-GB" dirty="0"/>
              <a:t> op buildingSMART.nl website. </a:t>
            </a:r>
          </a:p>
        </p:txBody>
      </p:sp>
    </p:spTree>
    <p:extLst>
      <p:ext uri="{BB962C8B-B14F-4D97-AF65-F5344CB8AC3E}">
        <p14:creationId xmlns:p14="http://schemas.microsoft.com/office/powerpoint/2010/main" val="776386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560DD-55AA-A4B9-C5F1-C98478EF4122}"/>
              </a:ext>
            </a:extLst>
          </p:cNvPr>
          <p:cNvSpPr>
            <a:spLocks noGrp="1"/>
          </p:cNvSpPr>
          <p:nvPr>
            <p:ph type="title"/>
          </p:nvPr>
        </p:nvSpPr>
        <p:spPr/>
        <p:txBody>
          <a:bodyPr/>
          <a:lstStyle/>
          <a:p>
            <a:r>
              <a:rPr lang="en-GB" err="1"/>
              <a:t>Terugblik</a:t>
            </a:r>
            <a:r>
              <a:rPr lang="en-GB"/>
              <a:t> Porto</a:t>
            </a:r>
          </a:p>
        </p:txBody>
      </p:sp>
      <p:pic>
        <p:nvPicPr>
          <p:cNvPr id="6" name="Picture 5">
            <a:extLst>
              <a:ext uri="{FF2B5EF4-FFF2-40B4-BE49-F238E27FC236}">
                <a16:creationId xmlns:a16="http://schemas.microsoft.com/office/drawing/2014/main" id="{234AAB45-75AC-E66F-568B-DAC0D65BC3A8}"/>
              </a:ext>
            </a:extLst>
          </p:cNvPr>
          <p:cNvPicPr>
            <a:picLocks noChangeAspect="1"/>
          </p:cNvPicPr>
          <p:nvPr/>
        </p:nvPicPr>
        <p:blipFill>
          <a:blip r:embed="rId3"/>
          <a:stretch>
            <a:fillRect/>
          </a:stretch>
        </p:blipFill>
        <p:spPr>
          <a:xfrm>
            <a:off x="5567363" y="1825625"/>
            <a:ext cx="6363905" cy="4182267"/>
          </a:xfrm>
          <a:prstGeom prst="rect">
            <a:avLst/>
          </a:prstGeom>
        </p:spPr>
      </p:pic>
      <p:sp>
        <p:nvSpPr>
          <p:cNvPr id="7" name="AutoShape 2">
            <a:extLst>
              <a:ext uri="{FF2B5EF4-FFF2-40B4-BE49-F238E27FC236}">
                <a16:creationId xmlns:a16="http://schemas.microsoft.com/office/drawing/2014/main" id="{3277754E-8C79-5943-0F95-DA60E14B1263}"/>
              </a:ext>
            </a:extLst>
          </p:cNvPr>
          <p:cNvSpPr>
            <a:spLocks noGrp="1" noChangeAspect="1" noChangeArrowheads="1"/>
          </p:cNvSpPr>
          <p:nvPr>
            <p:ph idx="1"/>
          </p:nvPr>
        </p:nvSpPr>
        <p:spPr bwMode="auto">
          <a:xfrm>
            <a:off x="838200" y="1825625"/>
            <a:ext cx="4729163" cy="4351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Picture 10">
            <a:extLst>
              <a:ext uri="{FF2B5EF4-FFF2-40B4-BE49-F238E27FC236}">
                <a16:creationId xmlns:a16="http://schemas.microsoft.com/office/drawing/2014/main" id="{DB1F2237-BA17-12BC-381D-8BABA042D8C2}"/>
              </a:ext>
            </a:extLst>
          </p:cNvPr>
          <p:cNvPicPr>
            <a:picLocks noChangeAspect="1"/>
          </p:cNvPicPr>
          <p:nvPr/>
        </p:nvPicPr>
        <p:blipFill>
          <a:blip r:embed="rId4"/>
          <a:stretch>
            <a:fillRect/>
          </a:stretch>
        </p:blipFill>
        <p:spPr>
          <a:xfrm>
            <a:off x="527343" y="1508747"/>
            <a:ext cx="4805654" cy="4805654"/>
          </a:xfrm>
          <a:prstGeom prst="rect">
            <a:avLst/>
          </a:prstGeom>
        </p:spPr>
      </p:pic>
    </p:spTree>
    <p:extLst>
      <p:ext uri="{BB962C8B-B14F-4D97-AF65-F5344CB8AC3E}">
        <p14:creationId xmlns:p14="http://schemas.microsoft.com/office/powerpoint/2010/main" val="1020134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743E303-D209-5B7A-AF03-331F819B8864}"/>
              </a:ext>
            </a:extLst>
          </p:cNvPr>
          <p:cNvSpPr txBox="1"/>
          <p:nvPr/>
        </p:nvSpPr>
        <p:spPr>
          <a:xfrm>
            <a:off x="191528" y="1"/>
            <a:ext cx="12213832" cy="6740307"/>
          </a:xfrm>
          <a:prstGeom prst="rect">
            <a:avLst/>
          </a:prstGeom>
          <a:noFill/>
        </p:spPr>
        <p:txBody>
          <a:bodyPr wrap="square" rtlCol="0">
            <a:spAutoFit/>
          </a:bodyPr>
          <a:lstStyle/>
          <a:p>
            <a:r>
              <a:rPr lang="en-GB" dirty="0"/>
              <a:t>Presummit </a:t>
            </a:r>
            <a:r>
              <a:rPr lang="en-GB" dirty="0" err="1"/>
              <a:t>vragen</a:t>
            </a:r>
            <a:r>
              <a:rPr lang="en-GB" dirty="0"/>
              <a:t>: </a:t>
            </a:r>
            <a:r>
              <a:rPr lang="en-GB" dirty="0" err="1"/>
              <a:t>Bekijk</a:t>
            </a:r>
            <a:r>
              <a:rPr lang="en-GB" dirty="0"/>
              <a:t> </a:t>
            </a:r>
            <a:r>
              <a:rPr lang="en-GB" dirty="0" err="1"/>
              <a:t>onderstaande</a:t>
            </a:r>
            <a:r>
              <a:rPr lang="en-GB" dirty="0"/>
              <a:t> </a:t>
            </a:r>
            <a:r>
              <a:rPr lang="en-GB" dirty="0" err="1"/>
              <a:t>opnamens</a:t>
            </a:r>
            <a:endParaRPr lang="en-GB" dirty="0"/>
          </a:p>
          <a:p>
            <a:endParaRPr lang="en-GB" dirty="0"/>
          </a:p>
          <a:p>
            <a:pPr marL="285750" indent="-285750">
              <a:buFont typeface="Arial" panose="020B0604020202020204" pitchFamily="34" charset="0"/>
              <a:buChar char="•"/>
            </a:pPr>
            <a:r>
              <a:rPr lang="en-GB" dirty="0" err="1"/>
              <a:t>Bestaande</a:t>
            </a:r>
            <a:r>
              <a:rPr lang="en-GB" dirty="0"/>
              <a:t> </a:t>
            </a:r>
            <a:r>
              <a:rPr lang="en-GB" dirty="0" err="1"/>
              <a:t>vastgoed</a:t>
            </a:r>
            <a:r>
              <a:rPr lang="en-GB" dirty="0"/>
              <a:t> – </a:t>
            </a:r>
            <a:r>
              <a:rPr lang="en-GB" dirty="0" err="1"/>
              <a:t>handmatige</a:t>
            </a:r>
            <a:r>
              <a:rPr lang="en-GB" dirty="0"/>
              <a:t> stap </a:t>
            </a:r>
            <a:r>
              <a:rPr lang="en-GB" dirty="0" err="1"/>
              <a:t>moduleren</a:t>
            </a:r>
            <a:r>
              <a:rPr lang="en-GB" dirty="0"/>
              <a:t> – hoe </a:t>
            </a:r>
            <a:r>
              <a:rPr lang="en-GB" dirty="0" err="1"/>
              <a:t>tussenstop</a:t>
            </a:r>
            <a:r>
              <a:rPr lang="en-GB" dirty="0"/>
              <a:t> </a:t>
            </a:r>
            <a:r>
              <a:rPr lang="en-GB" dirty="0" err="1"/>
              <a:t>eruit</a:t>
            </a:r>
            <a:r>
              <a:rPr lang="en-GB" dirty="0"/>
              <a:t>? </a:t>
            </a:r>
          </a:p>
          <a:p>
            <a:pPr marL="742950" lvl="1" indent="-285750">
              <a:buFont typeface="Arial" panose="020B0604020202020204" pitchFamily="34" charset="0"/>
              <a:buChar char="•"/>
            </a:pPr>
            <a:r>
              <a:rPr lang="en-US" dirty="0"/>
              <a:t>Unlocking the Power of </a:t>
            </a:r>
            <a:r>
              <a:rPr lang="en-US" dirty="0" err="1"/>
              <a:t>openBIM</a:t>
            </a:r>
            <a:r>
              <a:rPr lang="en-US" dirty="0"/>
              <a:t> Standards: Automated Workflows, Verification, and Reuse</a:t>
            </a:r>
          </a:p>
          <a:p>
            <a:pPr marL="742950" lvl="1" indent="-285750">
              <a:buFont typeface="Arial" panose="020B0604020202020204" pitchFamily="34" charset="0"/>
              <a:buChar char="•"/>
            </a:pPr>
            <a:r>
              <a:rPr lang="en-US" dirty="0" err="1"/>
              <a:t>OpenBIM</a:t>
            </a:r>
            <a:r>
              <a:rPr lang="en-US" dirty="0"/>
              <a:t> Workflows for Trusted Collaboration - Automation and AI in Integrated Project Management</a:t>
            </a:r>
          </a:p>
          <a:p>
            <a:pPr marL="742950" lvl="1" indent="-285750">
              <a:buFont typeface="Arial" panose="020B0604020202020204" pitchFamily="34" charset="0"/>
              <a:buChar char="•"/>
            </a:pPr>
            <a:r>
              <a:rPr lang="en-US" dirty="0"/>
              <a:t>AI in automated code checking &amp; e permits</a:t>
            </a:r>
          </a:p>
          <a:p>
            <a:br>
              <a:rPr lang="en-GB" dirty="0"/>
            </a:br>
            <a:r>
              <a:rPr lang="en-GB" dirty="0"/>
              <a:t>Bonsai Blender - x</a:t>
            </a:r>
          </a:p>
          <a:p>
            <a:endParaRPr lang="en-GB" dirty="0"/>
          </a:p>
          <a:p>
            <a:pPr marL="285750" indent="-285750">
              <a:buFont typeface="Arial" panose="020B0604020202020204" pitchFamily="34" charset="0"/>
              <a:buChar char="•"/>
            </a:pPr>
            <a:r>
              <a:rPr lang="en-GB" dirty="0"/>
              <a:t>IFC 5 - Technical roadmap</a:t>
            </a:r>
          </a:p>
          <a:p>
            <a:pPr marL="742950" lvl="1" indent="-285750">
              <a:buFont typeface="Arial" panose="020B0604020202020204" pitchFamily="34" charset="0"/>
              <a:buChar char="•"/>
            </a:pPr>
            <a:r>
              <a:rPr lang="en-US" dirty="0"/>
              <a:t>Technical Domain projects update + The future of </a:t>
            </a:r>
            <a:r>
              <a:rPr lang="en-US" dirty="0" err="1"/>
              <a:t>openBIM</a:t>
            </a:r>
            <a:r>
              <a:rPr lang="en-US" dirty="0"/>
              <a:t> with IFCX</a:t>
            </a:r>
          </a:p>
          <a:p>
            <a:pPr marL="742950" lvl="1" indent="-285750">
              <a:buFont typeface="Arial" panose="020B0604020202020204" pitchFamily="34" charset="0"/>
              <a:buChar char="•"/>
            </a:pPr>
            <a:r>
              <a:rPr lang="en-US" dirty="0" err="1"/>
              <a:t>openBIM</a:t>
            </a:r>
            <a:r>
              <a:rPr lang="en-US" dirty="0"/>
              <a:t> Today and Tomorrow</a:t>
            </a:r>
            <a:endParaRPr lang="en-GB" dirty="0"/>
          </a:p>
          <a:p>
            <a:endParaRPr lang="en-GB" dirty="0"/>
          </a:p>
          <a:p>
            <a:pPr marL="285750" indent="-285750">
              <a:buFont typeface="Arial" panose="020B0604020202020204" pitchFamily="34" charset="0"/>
              <a:buChar char="•"/>
            </a:pPr>
            <a:r>
              <a:rPr lang="en-GB" dirty="0"/>
              <a:t>Power Domain </a:t>
            </a:r>
            <a:r>
              <a:rPr lang="en-GB" dirty="0" err="1"/>
              <a:t>ontwikkelingen</a:t>
            </a:r>
            <a:endParaRPr lang="en-GB" dirty="0"/>
          </a:p>
          <a:p>
            <a:pPr marL="742950" lvl="1" indent="-285750">
              <a:buFont typeface="Arial" panose="020B0604020202020204" pitchFamily="34" charset="0"/>
              <a:buChar char="•"/>
            </a:pPr>
            <a:r>
              <a:rPr lang="en-GB" dirty="0"/>
              <a:t>Power Distribution and Beyond - How IFC, </a:t>
            </a:r>
            <a:r>
              <a:rPr lang="en-GB" dirty="0" err="1"/>
              <a:t>TecBox</a:t>
            </a:r>
            <a:r>
              <a:rPr lang="en-GB" dirty="0"/>
              <a:t> and AAS Advance Use Cases in the Electrical Domain</a:t>
            </a:r>
          </a:p>
          <a:p>
            <a:pPr marL="742950" lvl="1" indent="-285750">
              <a:buFont typeface="Arial" panose="020B0604020202020204" pitchFamily="34" charset="0"/>
              <a:buChar char="•"/>
            </a:pPr>
            <a:r>
              <a:rPr lang="en-GB" dirty="0"/>
              <a:t>Prospective Energy Domain - Extending IFC for Energy Assets Practical Lessons and an Open Industry</a:t>
            </a:r>
          </a:p>
          <a:p>
            <a:endParaRPr lang="en-GB" dirty="0"/>
          </a:p>
          <a:p>
            <a:pPr marL="285750" indent="-285750">
              <a:buFont typeface="Arial" panose="020B0604020202020204" pitchFamily="34" charset="0"/>
              <a:buChar char="•"/>
            </a:pPr>
            <a:r>
              <a:rPr lang="en-GB" dirty="0"/>
              <a:t>Digital permit session - Regulatory Domain</a:t>
            </a:r>
          </a:p>
          <a:p>
            <a:pPr marL="742950" lvl="1" indent="-285750">
              <a:buFont typeface="Arial" panose="020B0604020202020204" pitchFamily="34" charset="0"/>
              <a:buChar char="•"/>
            </a:pPr>
            <a:r>
              <a:rPr lang="en-GB" dirty="0"/>
              <a:t>AI in automated code checking &amp; e permits:</a:t>
            </a:r>
          </a:p>
          <a:p>
            <a:pPr marL="742950" lvl="1" indent="-285750">
              <a:buFont typeface="Arial" panose="020B0604020202020204" pitchFamily="34" charset="0"/>
              <a:buChar char="•"/>
            </a:pPr>
            <a:r>
              <a:rPr lang="en-GB" dirty="0" err="1"/>
              <a:t>openBIM</a:t>
            </a:r>
            <a:r>
              <a:rPr lang="en-GB" dirty="0"/>
              <a:t> in Building Permits - Project Updates and Regulatory Domain Developments</a:t>
            </a:r>
          </a:p>
          <a:p>
            <a:pPr marL="742950" lvl="1" indent="-285750">
              <a:buFont typeface="Arial" panose="020B0604020202020204" pitchFamily="34" charset="0"/>
              <a:buChar char="•"/>
            </a:pPr>
            <a:r>
              <a:rPr lang="en-GB" dirty="0"/>
              <a:t>Policy-Driven </a:t>
            </a:r>
            <a:r>
              <a:rPr lang="en-GB" dirty="0" err="1"/>
              <a:t>openBIM</a:t>
            </a:r>
            <a:r>
              <a:rPr lang="en-GB" dirty="0"/>
              <a:t>: Enabling Regulation, Procurement, and Compliance through Interoperable Standards</a:t>
            </a:r>
          </a:p>
          <a:p>
            <a:pPr marL="742950" lvl="1" indent="-285750">
              <a:buFont typeface="Arial" panose="020B0604020202020204" pitchFamily="34" charset="0"/>
              <a:buChar char="•"/>
            </a:pPr>
            <a:r>
              <a:rPr lang="en-US" dirty="0" err="1"/>
              <a:t>openBIM</a:t>
            </a:r>
            <a:r>
              <a:rPr lang="en-US" dirty="0"/>
              <a:t> Today and Tomorrow</a:t>
            </a:r>
            <a:endParaRPr lang="en-GB" dirty="0"/>
          </a:p>
          <a:p>
            <a:pPr lvl="1"/>
            <a:endParaRPr lang="en-GB" dirty="0"/>
          </a:p>
          <a:p>
            <a:endParaRPr lang="en-GB" dirty="0"/>
          </a:p>
        </p:txBody>
      </p:sp>
    </p:spTree>
    <p:extLst>
      <p:ext uri="{BB962C8B-B14F-4D97-AF65-F5344CB8AC3E}">
        <p14:creationId xmlns:p14="http://schemas.microsoft.com/office/powerpoint/2010/main" val="3753005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28575"/>
            <a:ext cx="12192000" cy="680085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28575"/>
            <a:ext cx="12192000" cy="680085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28575"/>
            <a:ext cx="12192000" cy="68008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28575"/>
            <a:ext cx="12192000" cy="680085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28575"/>
            <a:ext cx="12192000" cy="680085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28575"/>
            <a:ext cx="12192000" cy="680085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28575"/>
            <a:ext cx="12192000" cy="680085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28575"/>
            <a:ext cx="12192000" cy="680085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28575"/>
            <a:ext cx="12192000" cy="680085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28575"/>
            <a:ext cx="12192000" cy="680085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28575"/>
            <a:ext cx="12192000" cy="680085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28575"/>
            <a:ext cx="12192000" cy="680085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28575"/>
            <a:ext cx="12192000" cy="680085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0003E-0534-2321-DD20-CC73B41AED3D}"/>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B5555932-FE5F-9B56-189E-0705F4DFD154}"/>
              </a:ext>
            </a:extLst>
          </p:cNvPr>
          <p:cNvPicPr>
            <a:picLocks noGrp="1" noChangeAspect="1"/>
          </p:cNvPicPr>
          <p:nvPr>
            <p:ph idx="1"/>
          </p:nvPr>
        </p:nvPicPr>
        <p:blipFill>
          <a:blip r:embed="rId2"/>
          <a:srcRect l="-368" r="965" b="1506"/>
          <a:stretch>
            <a:fillRect/>
          </a:stretch>
        </p:blipFill>
        <p:spPr>
          <a:xfrm>
            <a:off x="838200" y="0"/>
            <a:ext cx="10942320" cy="6148015"/>
          </a:xfrm>
          <a:prstGeom prst="rect">
            <a:avLst/>
          </a:prstGeom>
        </p:spPr>
      </p:pic>
    </p:spTree>
    <p:extLst>
      <p:ext uri="{BB962C8B-B14F-4D97-AF65-F5344CB8AC3E}">
        <p14:creationId xmlns:p14="http://schemas.microsoft.com/office/powerpoint/2010/main" val="35959578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E91E9-F1C8-9D69-964E-EB33CD82BC7F}"/>
              </a:ext>
            </a:extLst>
          </p:cNvPr>
          <p:cNvSpPr>
            <a:spLocks noGrp="1"/>
          </p:cNvSpPr>
          <p:nvPr>
            <p:ph type="title"/>
          </p:nvPr>
        </p:nvSpPr>
        <p:spPr/>
        <p:txBody>
          <a:bodyPr/>
          <a:lstStyle/>
          <a:p>
            <a:r>
              <a:rPr lang="en-GB"/>
              <a:t>Hackathon</a:t>
            </a:r>
          </a:p>
        </p:txBody>
      </p:sp>
      <p:sp>
        <p:nvSpPr>
          <p:cNvPr id="3" name="Content Placeholder 2">
            <a:extLst>
              <a:ext uri="{FF2B5EF4-FFF2-40B4-BE49-F238E27FC236}">
                <a16:creationId xmlns:a16="http://schemas.microsoft.com/office/drawing/2014/main" id="{516F1FCD-B7B2-781D-AEE3-93B3993F53B0}"/>
              </a:ext>
            </a:extLst>
          </p:cNvPr>
          <p:cNvSpPr>
            <a:spLocks noGrp="1"/>
          </p:cNvSpPr>
          <p:nvPr>
            <p:ph idx="1"/>
          </p:nvPr>
        </p:nvSpPr>
        <p:spPr/>
        <p:txBody>
          <a:bodyPr/>
          <a:lstStyle/>
          <a:p>
            <a:r>
              <a:rPr lang="nl-NL" noProof="0"/>
              <a:t>Winnaar: </a:t>
            </a:r>
            <a:br>
              <a:rPr lang="nl-NL" noProof="0"/>
            </a:br>
            <a:br>
              <a:rPr lang="nl-NL" noProof="0"/>
            </a:br>
            <a:r>
              <a:rPr lang="nl-NL" b="1"/>
              <a:t>BCF Time Machine</a:t>
            </a:r>
            <a:r>
              <a:rPr lang="nl-NL"/>
              <a:t> innovatie rond BCF, issuehistorie en projectcommunicatie. Daarmee blijft BCF belangrijk als open standaard voor het vastleggen, volgen en terugvinden van ontwerp- en coördinatievraagstukken. </a:t>
            </a:r>
            <a:endParaRPr lang="nl-NL" noProof="0"/>
          </a:p>
        </p:txBody>
      </p:sp>
      <p:pic>
        <p:nvPicPr>
          <p:cNvPr id="6" name="Picture 5">
            <a:extLst>
              <a:ext uri="{FF2B5EF4-FFF2-40B4-BE49-F238E27FC236}">
                <a16:creationId xmlns:a16="http://schemas.microsoft.com/office/drawing/2014/main" id="{78153395-5D46-22A5-101A-C70C9D1C958B}"/>
              </a:ext>
            </a:extLst>
          </p:cNvPr>
          <p:cNvPicPr>
            <a:picLocks noChangeAspect="1"/>
          </p:cNvPicPr>
          <p:nvPr/>
        </p:nvPicPr>
        <p:blipFill>
          <a:blip r:embed="rId2"/>
          <a:stretch>
            <a:fillRect/>
          </a:stretch>
        </p:blipFill>
        <p:spPr>
          <a:xfrm>
            <a:off x="9691688" y="3811907"/>
            <a:ext cx="2365056" cy="2365056"/>
          </a:xfrm>
          <a:prstGeom prst="rect">
            <a:avLst/>
          </a:prstGeom>
        </p:spPr>
      </p:pic>
    </p:spTree>
    <p:extLst>
      <p:ext uri="{BB962C8B-B14F-4D97-AF65-F5344CB8AC3E}">
        <p14:creationId xmlns:p14="http://schemas.microsoft.com/office/powerpoint/2010/main" val="14222644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pic>
        <p:nvPicPr>
          <p:cNvPr id="103" name="Google Shape;103;p2"/>
          <p:cNvPicPr preferRelativeResize="0"/>
          <p:nvPr/>
        </p:nvPicPr>
        <p:blipFill rotWithShape="1">
          <a:blip r:embed="rId3">
            <a:alphaModFix amt="10000"/>
          </a:blip>
          <a:srcRect l="4279" t="4104" b="4094"/>
          <a:stretch/>
        </p:blipFill>
        <p:spPr>
          <a:xfrm>
            <a:off x="0" y="18087"/>
            <a:ext cx="12192000" cy="6821832"/>
          </a:xfrm>
          <a:prstGeom prst="rect">
            <a:avLst/>
          </a:prstGeom>
          <a:noFill/>
          <a:ln>
            <a:noFill/>
          </a:ln>
        </p:spPr>
      </p:pic>
      <p:sp>
        <p:nvSpPr>
          <p:cNvPr id="104" name="Google Shape;104;p2"/>
          <p:cNvSpPr/>
          <p:nvPr/>
        </p:nvSpPr>
        <p:spPr>
          <a:xfrm>
            <a:off x="0" y="0"/>
            <a:ext cx="5840361" cy="68580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pen Sans"/>
              <a:ea typeface="Open Sans"/>
              <a:cs typeface="Open Sans"/>
              <a:sym typeface="Open Sans"/>
            </a:endParaRPr>
          </a:p>
        </p:txBody>
      </p:sp>
      <p:pic>
        <p:nvPicPr>
          <p:cNvPr id="105" name="Google Shape;105;p2"/>
          <p:cNvPicPr preferRelativeResize="0"/>
          <p:nvPr/>
        </p:nvPicPr>
        <p:blipFill rotWithShape="1">
          <a:blip r:embed="rId4">
            <a:alphaModFix/>
          </a:blip>
          <a:srcRect/>
          <a:stretch/>
        </p:blipFill>
        <p:spPr>
          <a:xfrm>
            <a:off x="216255" y="587424"/>
            <a:ext cx="5407850" cy="5407850"/>
          </a:xfrm>
          <a:prstGeom prst="rect">
            <a:avLst/>
          </a:prstGeom>
          <a:noFill/>
          <a:ln>
            <a:noFill/>
          </a:ln>
        </p:spPr>
      </p:pic>
      <p:sp>
        <p:nvSpPr>
          <p:cNvPr id="106" name="Google Shape;106;p2"/>
          <p:cNvSpPr txBox="1"/>
          <p:nvPr/>
        </p:nvSpPr>
        <p:spPr>
          <a:xfrm>
            <a:off x="6096000" y="429025"/>
            <a:ext cx="4286400" cy="2862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6000" b="1" i="0" u="none" strike="noStrike" cap="none">
                <a:solidFill>
                  <a:schemeClr val="dk1"/>
                </a:solidFill>
                <a:latin typeface="Chakra Petch"/>
                <a:ea typeface="Chakra Petch"/>
                <a:cs typeface="Chakra Petch"/>
                <a:sym typeface="Chakra Petch"/>
              </a:rPr>
              <a:t>BCF</a:t>
            </a:r>
            <a:endParaRPr b="1">
              <a:latin typeface="Chakra Petch"/>
              <a:ea typeface="Chakra Petch"/>
              <a:cs typeface="Chakra Petch"/>
              <a:sym typeface="Chakra Petch"/>
            </a:endParaRPr>
          </a:p>
          <a:p>
            <a:pPr marL="0" marR="0" lvl="0" indent="0" algn="l" rtl="0">
              <a:spcBef>
                <a:spcPts val="0"/>
              </a:spcBef>
              <a:spcAft>
                <a:spcPts val="0"/>
              </a:spcAft>
              <a:buNone/>
            </a:pPr>
            <a:r>
              <a:rPr lang="en-GB" sz="6000" b="1">
                <a:solidFill>
                  <a:srgbClr val="65748A"/>
                </a:solidFill>
                <a:latin typeface="Chakra Petch"/>
                <a:ea typeface="Chakra Petch"/>
                <a:cs typeface="Chakra Petch"/>
                <a:sym typeface="Chakra Petch"/>
              </a:rPr>
              <a:t>Time Machine</a:t>
            </a:r>
            <a:r>
              <a:rPr lang="en-GB" sz="6000" b="1" baseline="30000">
                <a:solidFill>
                  <a:schemeClr val="dk1"/>
                </a:solidFill>
                <a:latin typeface="Chakra Petch"/>
                <a:ea typeface="Chakra Petch"/>
                <a:cs typeface="Chakra Petch"/>
                <a:sym typeface="Chakra Petch"/>
              </a:rPr>
              <a:t>&lt;&lt;</a:t>
            </a:r>
            <a:endParaRPr b="1" baseline="30000">
              <a:solidFill>
                <a:schemeClr val="dk1"/>
              </a:solidFill>
              <a:latin typeface="Chakra Petch"/>
              <a:ea typeface="Chakra Petch"/>
              <a:cs typeface="Chakra Petch"/>
              <a:sym typeface="Chakra Petch"/>
            </a:endParaRPr>
          </a:p>
        </p:txBody>
      </p:sp>
      <p:sp>
        <p:nvSpPr>
          <p:cNvPr id="107" name="Google Shape;107;p2"/>
          <p:cNvSpPr txBox="1"/>
          <p:nvPr/>
        </p:nvSpPr>
        <p:spPr>
          <a:xfrm>
            <a:off x="6095999" y="3291349"/>
            <a:ext cx="3746100" cy="2862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a:solidFill>
                  <a:schemeClr val="dk1"/>
                </a:solidFill>
                <a:latin typeface="Chakra Petch"/>
                <a:ea typeface="Chakra Petch"/>
                <a:cs typeface="Chakra Petch"/>
                <a:sym typeface="Chakra Petch"/>
              </a:rPr>
              <a:t>Louis</a:t>
            </a:r>
            <a:endParaRPr>
              <a:latin typeface="Chakra Petch"/>
              <a:ea typeface="Chakra Petch"/>
              <a:cs typeface="Chakra Petch"/>
              <a:sym typeface="Chakra Petch"/>
            </a:endParaRPr>
          </a:p>
          <a:p>
            <a:pPr marL="0" marR="0" lvl="0" indent="0" algn="l" rtl="0">
              <a:spcBef>
                <a:spcPts val="0"/>
              </a:spcBef>
              <a:spcAft>
                <a:spcPts val="0"/>
              </a:spcAft>
              <a:buNone/>
            </a:pPr>
            <a:r>
              <a:rPr lang="en-GB" sz="2400">
                <a:solidFill>
                  <a:schemeClr val="dk1"/>
                </a:solidFill>
                <a:latin typeface="Chakra Petch"/>
                <a:ea typeface="Chakra Petch"/>
                <a:cs typeface="Chakra Petch"/>
                <a:sym typeface="Chakra Petch"/>
              </a:rPr>
              <a:t>Dennis</a:t>
            </a:r>
            <a:endParaRPr>
              <a:latin typeface="Chakra Petch"/>
              <a:ea typeface="Chakra Petch"/>
              <a:cs typeface="Chakra Petch"/>
              <a:sym typeface="Chakra Petch"/>
            </a:endParaRPr>
          </a:p>
          <a:p>
            <a:pPr marL="0" marR="0" lvl="0" indent="0" algn="l" rtl="0">
              <a:spcBef>
                <a:spcPts val="0"/>
              </a:spcBef>
              <a:spcAft>
                <a:spcPts val="0"/>
              </a:spcAft>
              <a:buNone/>
            </a:pPr>
            <a:r>
              <a:rPr lang="en-GB" sz="2400">
                <a:solidFill>
                  <a:schemeClr val="dk1"/>
                </a:solidFill>
                <a:latin typeface="Chakra Petch"/>
                <a:ea typeface="Chakra Petch"/>
                <a:cs typeface="Chakra Petch"/>
                <a:sym typeface="Chakra Petch"/>
              </a:rPr>
              <a:t>Greg</a:t>
            </a:r>
            <a:endParaRPr>
              <a:latin typeface="Chakra Petch"/>
              <a:ea typeface="Chakra Petch"/>
              <a:cs typeface="Chakra Petch"/>
              <a:sym typeface="Chakra Petch"/>
            </a:endParaRPr>
          </a:p>
          <a:p>
            <a:pPr marL="0" marR="0" lvl="0" indent="0" algn="l" rtl="0">
              <a:spcBef>
                <a:spcPts val="0"/>
              </a:spcBef>
              <a:spcAft>
                <a:spcPts val="0"/>
              </a:spcAft>
              <a:buNone/>
            </a:pPr>
            <a:r>
              <a:rPr lang="en-GB" sz="2400">
                <a:solidFill>
                  <a:schemeClr val="dk1"/>
                </a:solidFill>
                <a:latin typeface="Chakra Petch"/>
                <a:ea typeface="Chakra Petch"/>
                <a:cs typeface="Chakra Petch"/>
                <a:sym typeface="Chakra Petch"/>
              </a:rPr>
              <a:t>Phuong</a:t>
            </a:r>
            <a:endParaRPr>
              <a:latin typeface="Chakra Petch"/>
              <a:ea typeface="Chakra Petch"/>
              <a:cs typeface="Chakra Petch"/>
              <a:sym typeface="Chakra Petch"/>
            </a:endParaRPr>
          </a:p>
          <a:p>
            <a:pPr marL="0" marR="0" lvl="0" indent="0" algn="l" rtl="0">
              <a:spcBef>
                <a:spcPts val="0"/>
              </a:spcBef>
              <a:spcAft>
                <a:spcPts val="0"/>
              </a:spcAft>
              <a:buNone/>
            </a:pPr>
            <a:r>
              <a:rPr lang="en-GB" sz="2400">
                <a:solidFill>
                  <a:schemeClr val="dk1"/>
                </a:solidFill>
                <a:latin typeface="Chakra Petch"/>
                <a:ea typeface="Chakra Petch"/>
                <a:cs typeface="Chakra Petch"/>
                <a:sym typeface="Chakra Petch"/>
              </a:rPr>
              <a:t>Geert</a:t>
            </a:r>
            <a:endParaRPr>
              <a:latin typeface="Chakra Petch"/>
              <a:ea typeface="Chakra Petch"/>
              <a:cs typeface="Chakra Petch"/>
              <a:sym typeface="Chakra Petch"/>
            </a:endParaRPr>
          </a:p>
          <a:p>
            <a:pPr marL="0" marR="0" lvl="0" indent="0" algn="l" rtl="0">
              <a:spcBef>
                <a:spcPts val="0"/>
              </a:spcBef>
              <a:spcAft>
                <a:spcPts val="0"/>
              </a:spcAft>
              <a:buNone/>
            </a:pPr>
            <a:endParaRPr sz="6000" b="1">
              <a:solidFill>
                <a:schemeClr val="dk1"/>
              </a:solidFill>
              <a:latin typeface="Open Sans"/>
              <a:ea typeface="Open Sans"/>
              <a:cs typeface="Open Sans"/>
              <a:sym typeface="Open Sans"/>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pic>
        <p:nvPicPr>
          <p:cNvPr id="117" name="Google Shape;117;g3d1d8c2836f_5_91"/>
          <p:cNvPicPr preferRelativeResize="0"/>
          <p:nvPr/>
        </p:nvPicPr>
        <p:blipFill>
          <a:blip r:embed="rId3">
            <a:alphaModFix/>
          </a:blip>
          <a:stretch>
            <a:fillRect/>
          </a:stretch>
        </p:blipFill>
        <p:spPr>
          <a:xfrm>
            <a:off x="0" y="290159"/>
            <a:ext cx="12192000" cy="6553200"/>
          </a:xfrm>
          <a:prstGeom prst="rect">
            <a:avLst/>
          </a:prstGeom>
          <a:noFill/>
          <a:ln>
            <a:noFill/>
          </a:ln>
        </p:spPr>
      </p:pic>
      <p:sp>
        <p:nvSpPr>
          <p:cNvPr id="118" name="Google Shape;118;g3d1d8c2836f_5_91"/>
          <p:cNvSpPr txBox="1"/>
          <p:nvPr/>
        </p:nvSpPr>
        <p:spPr>
          <a:xfrm>
            <a:off x="192125" y="1843275"/>
            <a:ext cx="3369900" cy="3255300"/>
          </a:xfrm>
          <a:prstGeom prst="rect">
            <a:avLst/>
          </a:prstGeom>
          <a:solidFill>
            <a:srgbClr val="FFFFFF">
              <a:alpha val="8000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700" b="1">
                <a:solidFill>
                  <a:srgbClr val="0070C0"/>
                </a:solidFill>
                <a:latin typeface="Open Sans"/>
                <a:ea typeface="Open Sans"/>
                <a:cs typeface="Open Sans"/>
                <a:sym typeface="Open Sans"/>
              </a:rPr>
              <a:t>BCF Issue</a:t>
            </a:r>
            <a:endParaRPr sz="2700" b="1">
              <a:solidFill>
                <a:srgbClr val="0070C0"/>
              </a:solidFill>
              <a:latin typeface="Open Sans"/>
              <a:ea typeface="Open Sans"/>
              <a:cs typeface="Open Sans"/>
              <a:sym typeface="Open Sans"/>
            </a:endParaRPr>
          </a:p>
          <a:p>
            <a:pPr marL="0" lvl="0" indent="0" algn="ctr" rtl="0">
              <a:spcBef>
                <a:spcPts val="0"/>
              </a:spcBef>
              <a:spcAft>
                <a:spcPts val="0"/>
              </a:spcAft>
              <a:buNone/>
            </a:pPr>
            <a:r>
              <a:rPr lang="en-GB" sz="2700" b="1">
                <a:solidFill>
                  <a:srgbClr val="0070C0"/>
                </a:solidFill>
                <a:latin typeface="Open Sans"/>
                <a:ea typeface="Open Sans"/>
                <a:cs typeface="Open Sans"/>
                <a:sym typeface="Open Sans"/>
              </a:rPr>
              <a:t>Details</a:t>
            </a:r>
            <a:endParaRPr sz="2700" b="1">
              <a:solidFill>
                <a:srgbClr val="0070C0"/>
              </a:solidFill>
              <a:latin typeface="Open Sans"/>
              <a:ea typeface="Open Sans"/>
              <a:cs typeface="Open Sans"/>
              <a:sym typeface="Open Sans"/>
            </a:endParaRPr>
          </a:p>
        </p:txBody>
      </p:sp>
      <p:sp>
        <p:nvSpPr>
          <p:cNvPr id="119" name="Google Shape;119;g3d1d8c2836f_5_91"/>
          <p:cNvSpPr txBox="1"/>
          <p:nvPr/>
        </p:nvSpPr>
        <p:spPr>
          <a:xfrm>
            <a:off x="9292025" y="1843275"/>
            <a:ext cx="2748600" cy="4861500"/>
          </a:xfrm>
          <a:prstGeom prst="rect">
            <a:avLst/>
          </a:prstGeom>
          <a:solidFill>
            <a:srgbClr val="FFFFFF">
              <a:alpha val="8000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700" b="1">
                <a:solidFill>
                  <a:srgbClr val="0070C0"/>
                </a:solidFill>
                <a:latin typeface="Open Sans"/>
                <a:ea typeface="Open Sans"/>
                <a:cs typeface="Open Sans"/>
                <a:sym typeface="Open Sans"/>
              </a:rPr>
              <a:t>Component</a:t>
            </a:r>
            <a:endParaRPr sz="2700" b="1">
              <a:solidFill>
                <a:srgbClr val="0070C0"/>
              </a:solidFill>
              <a:latin typeface="Open Sans"/>
              <a:ea typeface="Open Sans"/>
              <a:cs typeface="Open Sans"/>
              <a:sym typeface="Open Sans"/>
            </a:endParaRPr>
          </a:p>
          <a:p>
            <a:pPr marL="0" lvl="0" indent="0" algn="ctr" rtl="0">
              <a:spcBef>
                <a:spcPts val="0"/>
              </a:spcBef>
              <a:spcAft>
                <a:spcPts val="0"/>
              </a:spcAft>
              <a:buNone/>
            </a:pPr>
            <a:r>
              <a:rPr lang="en-GB" sz="2700" b="1">
                <a:solidFill>
                  <a:srgbClr val="0070C0"/>
                </a:solidFill>
                <a:latin typeface="Open Sans"/>
                <a:ea typeface="Open Sans"/>
                <a:cs typeface="Open Sans"/>
                <a:sym typeface="Open Sans"/>
              </a:rPr>
              <a:t>Diffs</a:t>
            </a:r>
            <a:endParaRPr sz="2700" b="1">
              <a:solidFill>
                <a:srgbClr val="0070C0"/>
              </a:solidFill>
              <a:latin typeface="Open Sans"/>
              <a:ea typeface="Open Sans"/>
              <a:cs typeface="Open Sans"/>
              <a:sym typeface="Open Sans"/>
            </a:endParaRPr>
          </a:p>
        </p:txBody>
      </p:sp>
      <p:sp>
        <p:nvSpPr>
          <p:cNvPr id="120" name="Google Shape;120;g3d1d8c2836f_5_91"/>
          <p:cNvSpPr txBox="1"/>
          <p:nvPr/>
        </p:nvSpPr>
        <p:spPr>
          <a:xfrm>
            <a:off x="3735575" y="1901150"/>
            <a:ext cx="5353800" cy="3197400"/>
          </a:xfrm>
          <a:prstGeom prst="rect">
            <a:avLst/>
          </a:prstGeom>
          <a:solidFill>
            <a:srgbClr val="FFFFFF">
              <a:alpha val="8000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700" b="1">
                <a:solidFill>
                  <a:srgbClr val="0070C0"/>
                </a:solidFill>
                <a:latin typeface="Open Sans"/>
                <a:ea typeface="Open Sans"/>
                <a:cs typeface="Open Sans"/>
                <a:sym typeface="Open Sans"/>
              </a:rPr>
              <a:t>Viewer: </a:t>
            </a:r>
            <a:endParaRPr sz="2700" b="1">
              <a:solidFill>
                <a:srgbClr val="0070C0"/>
              </a:solidFill>
              <a:latin typeface="Open Sans"/>
              <a:ea typeface="Open Sans"/>
              <a:cs typeface="Open Sans"/>
              <a:sym typeface="Open Sans"/>
            </a:endParaRPr>
          </a:p>
          <a:p>
            <a:pPr marL="0" lvl="0" indent="0" algn="ctr" rtl="0">
              <a:spcBef>
                <a:spcPts val="0"/>
              </a:spcBef>
              <a:spcAft>
                <a:spcPts val="0"/>
              </a:spcAft>
              <a:buNone/>
            </a:pPr>
            <a:r>
              <a:rPr lang="en-GB" sz="2700" b="1">
                <a:solidFill>
                  <a:srgbClr val="0070C0"/>
                </a:solidFill>
                <a:latin typeface="Open Sans"/>
                <a:ea typeface="Open Sans"/>
                <a:cs typeface="Open Sans"/>
                <a:sym typeface="Open Sans"/>
              </a:rPr>
              <a:t>BCF Issues</a:t>
            </a:r>
            <a:endParaRPr sz="2700" b="1">
              <a:solidFill>
                <a:srgbClr val="0070C0"/>
              </a:solidFill>
              <a:latin typeface="Open Sans"/>
              <a:ea typeface="Open Sans"/>
              <a:cs typeface="Open Sans"/>
              <a:sym typeface="Open Sans"/>
            </a:endParaRPr>
          </a:p>
          <a:p>
            <a:pPr marL="0" lvl="0" indent="0" algn="ctr" rtl="0">
              <a:spcBef>
                <a:spcPts val="0"/>
              </a:spcBef>
              <a:spcAft>
                <a:spcPts val="0"/>
              </a:spcAft>
              <a:buNone/>
            </a:pPr>
            <a:r>
              <a:rPr lang="en-GB" sz="2700" b="1">
                <a:solidFill>
                  <a:srgbClr val="0070C0"/>
                </a:solidFill>
                <a:latin typeface="Open Sans"/>
                <a:ea typeface="Open Sans"/>
                <a:cs typeface="Open Sans"/>
                <a:sym typeface="Open Sans"/>
              </a:rPr>
              <a:t>Component Diffs</a:t>
            </a:r>
            <a:endParaRPr sz="2700" b="1">
              <a:solidFill>
                <a:srgbClr val="0070C0"/>
              </a:solidFill>
              <a:latin typeface="Open Sans"/>
              <a:ea typeface="Open Sans"/>
              <a:cs typeface="Open Sans"/>
              <a:sym typeface="Open Sans"/>
            </a:endParaRPr>
          </a:p>
        </p:txBody>
      </p:sp>
      <p:sp>
        <p:nvSpPr>
          <p:cNvPr id="121" name="Google Shape;121;g3d1d8c2836f_5_91"/>
          <p:cNvSpPr txBox="1"/>
          <p:nvPr/>
        </p:nvSpPr>
        <p:spPr>
          <a:xfrm>
            <a:off x="192125" y="5286725"/>
            <a:ext cx="8897100" cy="1358400"/>
          </a:xfrm>
          <a:prstGeom prst="rect">
            <a:avLst/>
          </a:prstGeom>
          <a:solidFill>
            <a:srgbClr val="FFFFFF">
              <a:alpha val="8000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700" b="1">
                <a:solidFill>
                  <a:srgbClr val="0070C0"/>
                </a:solidFill>
                <a:latin typeface="Open Sans"/>
                <a:ea typeface="Open Sans"/>
                <a:cs typeface="Open Sans"/>
                <a:sym typeface="Open Sans"/>
              </a:rPr>
              <a:t>Git timeline with commits &amp; BCFs</a:t>
            </a:r>
            <a:endParaRPr sz="2700" b="1">
              <a:solidFill>
                <a:srgbClr val="0070C0"/>
              </a:solidFill>
              <a:latin typeface="Open Sans"/>
              <a:ea typeface="Open Sans"/>
              <a:cs typeface="Open Sans"/>
              <a:sym typeface="Open Sans"/>
            </a:endParaRPr>
          </a:p>
        </p:txBody>
      </p:sp>
    </p:spTree>
  </p:cSld>
  <p:clrMapOvr>
    <a:masterClrMapping/>
  </p:clrMapOvr>
  <mc:AlternateContent xmlns:mc="http://schemas.openxmlformats.org/markup-compatibility/2006" xmlns:p14="http://schemas.microsoft.com/office/powerpoint/2010/main">
    <mc:Choice Requires="p14">
      <p:transition spd="med" p14:dur="6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pic>
        <p:nvPicPr>
          <p:cNvPr id="126" name="Google Shape;126;g3d1d8c2836f_2_9"/>
          <p:cNvPicPr preferRelativeResize="0"/>
          <p:nvPr/>
        </p:nvPicPr>
        <p:blipFill rotWithShape="1">
          <a:blip r:embed="rId3">
            <a:alphaModFix amt="10000"/>
          </a:blip>
          <a:srcRect l="4279" t="4104" b="4094"/>
          <a:stretch/>
        </p:blipFill>
        <p:spPr>
          <a:xfrm>
            <a:off x="0" y="18087"/>
            <a:ext cx="12192000" cy="6821832"/>
          </a:xfrm>
          <a:prstGeom prst="rect">
            <a:avLst/>
          </a:prstGeom>
          <a:noFill/>
          <a:ln>
            <a:noFill/>
          </a:ln>
        </p:spPr>
      </p:pic>
      <p:sp>
        <p:nvSpPr>
          <p:cNvPr id="127" name="Google Shape;127;g3d1d8c2836f_2_9"/>
          <p:cNvSpPr/>
          <p:nvPr/>
        </p:nvSpPr>
        <p:spPr>
          <a:xfrm>
            <a:off x="0" y="0"/>
            <a:ext cx="12192000" cy="10206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pen Sans"/>
              <a:ea typeface="Open Sans"/>
              <a:cs typeface="Open Sans"/>
              <a:sym typeface="Open Sans"/>
            </a:endParaRPr>
          </a:p>
        </p:txBody>
      </p:sp>
      <p:pic>
        <p:nvPicPr>
          <p:cNvPr id="128" name="Google Shape;128;g3d1d8c2836f_2_9"/>
          <p:cNvPicPr preferRelativeResize="0"/>
          <p:nvPr/>
        </p:nvPicPr>
        <p:blipFill rotWithShape="1">
          <a:blip r:embed="rId4">
            <a:alphaModFix/>
          </a:blip>
          <a:srcRect/>
          <a:stretch/>
        </p:blipFill>
        <p:spPr>
          <a:xfrm>
            <a:off x="127493" y="2319230"/>
            <a:ext cx="2285999" cy="2905125"/>
          </a:xfrm>
          <a:prstGeom prst="rect">
            <a:avLst/>
          </a:prstGeom>
          <a:noFill/>
          <a:ln w="9525" cap="flat" cmpd="sng">
            <a:solidFill>
              <a:schemeClr val="dk1"/>
            </a:solidFill>
            <a:prstDash val="solid"/>
            <a:round/>
            <a:headEnd type="none" w="sm" len="sm"/>
            <a:tailEnd type="none" w="sm" len="sm"/>
          </a:ln>
        </p:spPr>
      </p:pic>
      <p:sp>
        <p:nvSpPr>
          <p:cNvPr id="129" name="Google Shape;129;g3d1d8c2836f_2_9"/>
          <p:cNvSpPr txBox="1"/>
          <p:nvPr/>
        </p:nvSpPr>
        <p:spPr>
          <a:xfrm>
            <a:off x="127500" y="5383625"/>
            <a:ext cx="2286000" cy="1169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600" b="1">
                <a:solidFill>
                  <a:schemeClr val="dk1"/>
                </a:solidFill>
                <a:latin typeface="Open Sans"/>
                <a:ea typeface="Open Sans"/>
                <a:cs typeface="Open Sans"/>
                <a:sym typeface="Open Sans"/>
              </a:rPr>
              <a:t>Version control</a:t>
            </a:r>
            <a:endParaRPr sz="2600" b="1">
              <a:solidFill>
                <a:schemeClr val="dk1"/>
              </a:solidFill>
              <a:latin typeface="Open Sans"/>
              <a:ea typeface="Open Sans"/>
              <a:cs typeface="Open Sans"/>
              <a:sym typeface="Open Sans"/>
            </a:endParaRPr>
          </a:p>
          <a:p>
            <a:pPr marL="0" marR="0" lvl="0" indent="0" algn="ctr" rtl="0">
              <a:spcBef>
                <a:spcPts val="0"/>
              </a:spcBef>
              <a:spcAft>
                <a:spcPts val="0"/>
              </a:spcAft>
              <a:buClr>
                <a:srgbClr val="000000"/>
              </a:buClr>
              <a:buFont typeface="Arial"/>
              <a:buNone/>
            </a:pPr>
            <a:r>
              <a:rPr lang="en-GB" sz="1800">
                <a:solidFill>
                  <a:schemeClr val="dk1"/>
                </a:solidFill>
                <a:latin typeface="Open Sans"/>
                <a:ea typeface="Open Sans"/>
                <a:cs typeface="Open Sans"/>
                <a:sym typeface="Open Sans"/>
              </a:rPr>
              <a:t>Github</a:t>
            </a:r>
            <a:endParaRPr sz="1800">
              <a:solidFill>
                <a:schemeClr val="dk1"/>
              </a:solidFill>
              <a:latin typeface="Open Sans"/>
              <a:ea typeface="Open Sans"/>
              <a:cs typeface="Open Sans"/>
              <a:sym typeface="Open Sans"/>
            </a:endParaRPr>
          </a:p>
        </p:txBody>
      </p:sp>
      <p:pic>
        <p:nvPicPr>
          <p:cNvPr id="130" name="Google Shape;130;g3d1d8c2836f_2_9"/>
          <p:cNvPicPr preferRelativeResize="0"/>
          <p:nvPr/>
        </p:nvPicPr>
        <p:blipFill rotWithShape="1">
          <a:blip r:embed="rId5">
            <a:alphaModFix/>
          </a:blip>
          <a:srcRect/>
          <a:stretch/>
        </p:blipFill>
        <p:spPr>
          <a:xfrm>
            <a:off x="2540244" y="2319231"/>
            <a:ext cx="2286001" cy="2905125"/>
          </a:xfrm>
          <a:prstGeom prst="rect">
            <a:avLst/>
          </a:prstGeom>
          <a:noFill/>
          <a:ln w="9525" cap="flat" cmpd="sng">
            <a:solidFill>
              <a:schemeClr val="dk1"/>
            </a:solidFill>
            <a:prstDash val="solid"/>
            <a:round/>
            <a:headEnd type="none" w="sm" len="sm"/>
            <a:tailEnd type="none" w="sm" len="sm"/>
          </a:ln>
        </p:spPr>
      </p:pic>
      <p:sp>
        <p:nvSpPr>
          <p:cNvPr id="131" name="Google Shape;131;g3d1d8c2836f_2_9"/>
          <p:cNvSpPr txBox="1"/>
          <p:nvPr/>
        </p:nvSpPr>
        <p:spPr>
          <a:xfrm>
            <a:off x="1834725" y="5383625"/>
            <a:ext cx="3409800" cy="1169700"/>
          </a:xfrm>
          <a:prstGeom prst="rect">
            <a:avLst/>
          </a:prstGeom>
          <a:noFill/>
          <a:ln>
            <a:noFill/>
          </a:ln>
        </p:spPr>
        <p:txBody>
          <a:bodyPr spcFirstLastPara="1" wrap="square" lIns="91425" tIns="45700" rIns="91425" bIns="45700" anchor="t" anchorCtr="0">
            <a:spAutoFit/>
          </a:bodyPr>
          <a:lstStyle/>
          <a:p>
            <a:pPr marL="0" lvl="0" indent="0" algn="ctr" rtl="0">
              <a:spcBef>
                <a:spcPts val="0"/>
              </a:spcBef>
              <a:spcAft>
                <a:spcPts val="0"/>
              </a:spcAft>
              <a:buClr>
                <a:schemeClr val="dk1"/>
              </a:buClr>
              <a:buFont typeface="Arial"/>
              <a:buNone/>
            </a:pPr>
            <a:r>
              <a:rPr lang="en-GB" sz="2600" b="1">
                <a:solidFill>
                  <a:schemeClr val="dk1"/>
                </a:solidFill>
                <a:latin typeface="Open Sans"/>
                <a:ea typeface="Open Sans"/>
                <a:cs typeface="Open Sans"/>
                <a:sym typeface="Open Sans"/>
              </a:rPr>
              <a:t>Communi-</a:t>
            </a:r>
            <a:endParaRPr sz="2600" b="1">
              <a:solidFill>
                <a:schemeClr val="dk1"/>
              </a:solidFill>
              <a:latin typeface="Open Sans"/>
              <a:ea typeface="Open Sans"/>
              <a:cs typeface="Open Sans"/>
              <a:sym typeface="Open Sans"/>
            </a:endParaRPr>
          </a:p>
          <a:p>
            <a:pPr marL="0" lvl="0" indent="0" algn="ctr" rtl="0">
              <a:spcBef>
                <a:spcPts val="0"/>
              </a:spcBef>
              <a:spcAft>
                <a:spcPts val="0"/>
              </a:spcAft>
              <a:buClr>
                <a:schemeClr val="dk1"/>
              </a:buClr>
              <a:buFont typeface="Arial"/>
              <a:buNone/>
            </a:pPr>
            <a:r>
              <a:rPr lang="en-GB" sz="2600" b="1">
                <a:solidFill>
                  <a:schemeClr val="dk1"/>
                </a:solidFill>
                <a:latin typeface="Open Sans"/>
                <a:ea typeface="Open Sans"/>
                <a:cs typeface="Open Sans"/>
                <a:sym typeface="Open Sans"/>
              </a:rPr>
              <a:t>cation</a:t>
            </a:r>
            <a:endParaRPr sz="2600" b="1">
              <a:solidFill>
                <a:schemeClr val="dk1"/>
              </a:solidFill>
              <a:latin typeface="Open Sans"/>
              <a:ea typeface="Open Sans"/>
              <a:cs typeface="Open Sans"/>
              <a:sym typeface="Open Sans"/>
            </a:endParaRPr>
          </a:p>
          <a:p>
            <a:pPr marL="0" marR="0" lvl="0" indent="0" algn="ctr" rtl="0">
              <a:spcBef>
                <a:spcPts val="0"/>
              </a:spcBef>
              <a:spcAft>
                <a:spcPts val="0"/>
              </a:spcAft>
              <a:buNone/>
            </a:pPr>
            <a:r>
              <a:rPr lang="en-GB" sz="1800">
                <a:solidFill>
                  <a:schemeClr val="dk1"/>
                </a:solidFill>
                <a:latin typeface="Open Sans"/>
                <a:ea typeface="Open Sans"/>
                <a:cs typeface="Open Sans"/>
                <a:sym typeface="Open Sans"/>
              </a:rPr>
              <a:t>BCF</a:t>
            </a:r>
            <a:endParaRPr sz="2800" b="1"/>
          </a:p>
        </p:txBody>
      </p:sp>
      <p:pic>
        <p:nvPicPr>
          <p:cNvPr id="132" name="Google Shape;132;g3d1d8c2836f_2_9"/>
          <p:cNvPicPr preferRelativeResize="0"/>
          <p:nvPr/>
        </p:nvPicPr>
        <p:blipFill rotWithShape="1">
          <a:blip r:embed="rId6">
            <a:alphaModFix/>
          </a:blip>
          <a:srcRect/>
          <a:stretch/>
        </p:blipFill>
        <p:spPr>
          <a:xfrm>
            <a:off x="4952995" y="2328534"/>
            <a:ext cx="2286001" cy="2905127"/>
          </a:xfrm>
          <a:prstGeom prst="rect">
            <a:avLst/>
          </a:prstGeom>
          <a:noFill/>
          <a:ln w="9525" cap="flat" cmpd="sng">
            <a:solidFill>
              <a:schemeClr val="dk1"/>
            </a:solidFill>
            <a:prstDash val="solid"/>
            <a:round/>
            <a:headEnd type="none" w="sm" len="sm"/>
            <a:tailEnd type="none" w="sm" len="sm"/>
          </a:ln>
        </p:spPr>
      </p:pic>
      <p:sp>
        <p:nvSpPr>
          <p:cNvPr id="133" name="Google Shape;133;g3d1d8c2836f_2_9"/>
          <p:cNvSpPr txBox="1"/>
          <p:nvPr/>
        </p:nvSpPr>
        <p:spPr>
          <a:xfrm>
            <a:off x="4828991" y="5383625"/>
            <a:ext cx="2524800" cy="1169700"/>
          </a:xfrm>
          <a:prstGeom prst="rect">
            <a:avLst/>
          </a:prstGeom>
          <a:noFill/>
          <a:ln>
            <a:noFill/>
          </a:ln>
        </p:spPr>
        <p:txBody>
          <a:bodyPr spcFirstLastPara="1" wrap="square" lIns="91425" tIns="45700" rIns="91425" bIns="45700" anchor="t" anchorCtr="0">
            <a:spAutoFit/>
          </a:bodyPr>
          <a:lstStyle/>
          <a:p>
            <a:pPr marL="0" lvl="0" indent="0" algn="ctr" rtl="0">
              <a:spcBef>
                <a:spcPts val="0"/>
              </a:spcBef>
              <a:spcAft>
                <a:spcPts val="0"/>
              </a:spcAft>
              <a:buNone/>
            </a:pPr>
            <a:r>
              <a:rPr lang="en-GB" sz="2600" b="1">
                <a:solidFill>
                  <a:schemeClr val="dk1"/>
                </a:solidFill>
                <a:latin typeface="Open Sans"/>
                <a:ea typeface="Open Sans"/>
                <a:cs typeface="Open Sans"/>
                <a:sym typeface="Open Sans"/>
              </a:rPr>
              <a:t>Components</a:t>
            </a:r>
            <a:br>
              <a:rPr lang="en-GB" sz="2600" b="1">
                <a:solidFill>
                  <a:schemeClr val="dk1"/>
                </a:solidFill>
                <a:latin typeface="Open Sans"/>
                <a:ea typeface="Open Sans"/>
                <a:cs typeface="Open Sans"/>
                <a:sym typeface="Open Sans"/>
              </a:rPr>
            </a:br>
            <a:r>
              <a:rPr lang="en-GB" sz="2600" b="1">
                <a:solidFill>
                  <a:schemeClr val="dk1"/>
                </a:solidFill>
                <a:latin typeface="Open Sans"/>
                <a:ea typeface="Open Sans"/>
                <a:cs typeface="Open Sans"/>
                <a:sym typeface="Open Sans"/>
              </a:rPr>
              <a:t>diff’ing</a:t>
            </a:r>
            <a:endParaRPr sz="2600">
              <a:solidFill>
                <a:schemeClr val="dk1"/>
              </a:solidFill>
              <a:latin typeface="Open Sans"/>
              <a:ea typeface="Open Sans"/>
              <a:cs typeface="Open Sans"/>
              <a:sym typeface="Open Sans"/>
            </a:endParaRPr>
          </a:p>
          <a:p>
            <a:pPr marL="0" marR="0" lvl="0" indent="0" algn="ctr" rtl="0">
              <a:spcBef>
                <a:spcPts val="0"/>
              </a:spcBef>
              <a:spcAft>
                <a:spcPts val="0"/>
              </a:spcAft>
              <a:buNone/>
            </a:pPr>
            <a:r>
              <a:rPr lang="en-GB" sz="1800">
                <a:solidFill>
                  <a:schemeClr val="dk1"/>
                </a:solidFill>
                <a:latin typeface="Open Sans"/>
                <a:ea typeface="Open Sans"/>
                <a:cs typeface="Open Sans"/>
                <a:sym typeface="Open Sans"/>
              </a:rPr>
              <a:t>ifc.ecs</a:t>
            </a:r>
            <a:endParaRPr sz="2800" b="1"/>
          </a:p>
        </p:txBody>
      </p:sp>
      <p:pic>
        <p:nvPicPr>
          <p:cNvPr id="134" name="Google Shape;134;g3d1d8c2836f_2_9"/>
          <p:cNvPicPr preferRelativeResize="0"/>
          <p:nvPr/>
        </p:nvPicPr>
        <p:blipFill rotWithShape="1">
          <a:blip r:embed="rId7">
            <a:alphaModFix/>
          </a:blip>
          <a:srcRect/>
          <a:stretch/>
        </p:blipFill>
        <p:spPr>
          <a:xfrm>
            <a:off x="7365746" y="2319231"/>
            <a:ext cx="2286000" cy="2905125"/>
          </a:xfrm>
          <a:prstGeom prst="rect">
            <a:avLst/>
          </a:prstGeom>
          <a:noFill/>
          <a:ln w="9525" cap="flat" cmpd="sng">
            <a:solidFill>
              <a:schemeClr val="dk1"/>
            </a:solidFill>
            <a:prstDash val="solid"/>
            <a:round/>
            <a:headEnd type="none" w="sm" len="sm"/>
            <a:tailEnd type="none" w="sm" len="sm"/>
          </a:ln>
        </p:spPr>
      </p:pic>
      <p:sp>
        <p:nvSpPr>
          <p:cNvPr id="135" name="Google Shape;135;g3d1d8c2836f_2_9"/>
          <p:cNvSpPr txBox="1"/>
          <p:nvPr/>
        </p:nvSpPr>
        <p:spPr>
          <a:xfrm>
            <a:off x="7547134" y="5383624"/>
            <a:ext cx="1831800" cy="13236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600" b="1">
                <a:solidFill>
                  <a:schemeClr val="dk1"/>
                </a:solidFill>
                <a:latin typeface="Open Sans"/>
                <a:ea typeface="Open Sans"/>
                <a:cs typeface="Open Sans"/>
                <a:sym typeface="Open Sans"/>
              </a:rPr>
              <a:t>Validator</a:t>
            </a:r>
            <a:endParaRPr sz="2600" b="1">
              <a:solidFill>
                <a:schemeClr val="dk1"/>
              </a:solidFill>
              <a:latin typeface="Open Sans"/>
              <a:ea typeface="Open Sans"/>
              <a:cs typeface="Open Sans"/>
              <a:sym typeface="Open Sans"/>
            </a:endParaRPr>
          </a:p>
          <a:p>
            <a:pPr marL="0" marR="0" lvl="0" indent="0" algn="ctr" rtl="0">
              <a:spcBef>
                <a:spcPts val="0"/>
              </a:spcBef>
              <a:spcAft>
                <a:spcPts val="0"/>
              </a:spcAft>
              <a:buNone/>
            </a:pPr>
            <a:r>
              <a:rPr lang="en-GB" sz="1800">
                <a:solidFill>
                  <a:schemeClr val="dk1"/>
                </a:solidFill>
                <a:latin typeface="Open Sans"/>
                <a:ea typeface="Open Sans"/>
                <a:cs typeface="Open Sans"/>
                <a:sym typeface="Open Sans"/>
              </a:rPr>
              <a:t>Building</a:t>
            </a:r>
            <a:br>
              <a:rPr lang="en-GB" sz="1800">
                <a:solidFill>
                  <a:schemeClr val="dk1"/>
                </a:solidFill>
                <a:latin typeface="Open Sans"/>
                <a:ea typeface="Open Sans"/>
                <a:cs typeface="Open Sans"/>
                <a:sym typeface="Open Sans"/>
              </a:rPr>
            </a:br>
            <a:r>
              <a:rPr lang="en-GB" sz="1800">
                <a:solidFill>
                  <a:schemeClr val="dk1"/>
                </a:solidFill>
                <a:latin typeface="Open Sans"/>
                <a:ea typeface="Open Sans"/>
                <a:cs typeface="Open Sans"/>
                <a:sym typeface="Open Sans"/>
              </a:rPr>
              <a:t>Smart Validator</a:t>
            </a:r>
            <a:endParaRPr/>
          </a:p>
        </p:txBody>
      </p:sp>
      <p:pic>
        <p:nvPicPr>
          <p:cNvPr id="136" name="Google Shape;136;g3d1d8c2836f_2_9"/>
          <p:cNvPicPr preferRelativeResize="0"/>
          <p:nvPr/>
        </p:nvPicPr>
        <p:blipFill rotWithShape="1">
          <a:blip r:embed="rId8">
            <a:alphaModFix/>
          </a:blip>
          <a:srcRect/>
          <a:stretch/>
        </p:blipFill>
        <p:spPr>
          <a:xfrm>
            <a:off x="9778497" y="2319230"/>
            <a:ext cx="2286001" cy="2905124"/>
          </a:xfrm>
          <a:prstGeom prst="rect">
            <a:avLst/>
          </a:prstGeom>
          <a:noFill/>
          <a:ln w="9525" cap="flat" cmpd="sng">
            <a:solidFill>
              <a:schemeClr val="dk1"/>
            </a:solidFill>
            <a:prstDash val="solid"/>
            <a:round/>
            <a:headEnd type="none" w="sm" len="sm"/>
            <a:tailEnd type="none" w="sm" len="sm"/>
          </a:ln>
        </p:spPr>
      </p:pic>
      <p:sp>
        <p:nvSpPr>
          <p:cNvPr id="137" name="Google Shape;137;g3d1d8c2836f_2_9"/>
          <p:cNvSpPr txBox="1"/>
          <p:nvPr/>
        </p:nvSpPr>
        <p:spPr>
          <a:xfrm>
            <a:off x="9803476" y="5383625"/>
            <a:ext cx="2246700" cy="1139100"/>
          </a:xfrm>
          <a:prstGeom prst="rect">
            <a:avLst/>
          </a:prstGeom>
          <a:noFill/>
          <a:ln>
            <a:noFill/>
          </a:ln>
        </p:spPr>
        <p:txBody>
          <a:bodyPr spcFirstLastPara="1" wrap="square" lIns="91425" tIns="45700" rIns="91425" bIns="45700" anchor="t" anchorCtr="0">
            <a:spAutoFit/>
          </a:bodyPr>
          <a:lstStyle/>
          <a:p>
            <a:pPr marL="0" lvl="0" indent="0" algn="ctr" rtl="0">
              <a:spcBef>
                <a:spcPts val="0"/>
              </a:spcBef>
              <a:spcAft>
                <a:spcPts val="0"/>
              </a:spcAft>
              <a:buClr>
                <a:schemeClr val="dk1"/>
              </a:buClr>
              <a:buFont typeface="Arial"/>
              <a:buNone/>
            </a:pPr>
            <a:r>
              <a:rPr lang="en-GB" sz="2600" b="1">
                <a:solidFill>
                  <a:schemeClr val="dk1"/>
                </a:solidFill>
                <a:latin typeface="Open Sans"/>
                <a:ea typeface="Open Sans"/>
                <a:cs typeface="Open Sans"/>
                <a:sym typeface="Open Sans"/>
              </a:rPr>
              <a:t>Viewer &amp; bcf</a:t>
            </a:r>
            <a:endParaRPr sz="1800" b="1">
              <a:solidFill>
                <a:schemeClr val="dk1"/>
              </a:solidFill>
              <a:latin typeface="Open Sans"/>
              <a:ea typeface="Open Sans"/>
              <a:cs typeface="Open Sans"/>
              <a:sym typeface="Open Sans"/>
            </a:endParaRPr>
          </a:p>
          <a:p>
            <a:pPr marL="0" lvl="0" indent="0" algn="ctr" rtl="0">
              <a:spcBef>
                <a:spcPts val="0"/>
              </a:spcBef>
              <a:spcAft>
                <a:spcPts val="0"/>
              </a:spcAft>
              <a:buClr>
                <a:schemeClr val="dk1"/>
              </a:buClr>
              <a:buFont typeface="Arial"/>
              <a:buNone/>
            </a:pPr>
            <a:r>
              <a:rPr lang="en-GB" sz="1600">
                <a:solidFill>
                  <a:schemeClr val="dk1"/>
                </a:solidFill>
                <a:latin typeface="Open Sans"/>
                <a:ea typeface="Open Sans"/>
                <a:cs typeface="Open Sans"/>
                <a:sym typeface="Open Sans"/>
              </a:rPr>
              <a:t>IFClite</a:t>
            </a:r>
            <a:endParaRPr sz="1600"/>
          </a:p>
        </p:txBody>
      </p:sp>
      <p:sp>
        <p:nvSpPr>
          <p:cNvPr id="138" name="Google Shape;138;g3d1d8c2836f_2_9"/>
          <p:cNvSpPr txBox="1"/>
          <p:nvPr/>
        </p:nvSpPr>
        <p:spPr>
          <a:xfrm>
            <a:off x="1938859" y="5645235"/>
            <a:ext cx="902400" cy="6465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3600" b="1" i="0" u="none" strike="noStrike" cap="none">
                <a:solidFill>
                  <a:srgbClr val="0070C0"/>
                </a:solidFill>
                <a:latin typeface="Open Sans"/>
                <a:ea typeface="Open Sans"/>
                <a:cs typeface="Open Sans"/>
                <a:sym typeface="Open Sans"/>
              </a:rPr>
              <a:t>+</a:t>
            </a:r>
            <a:endParaRPr sz="2400">
              <a:solidFill>
                <a:srgbClr val="0070C0"/>
              </a:solidFill>
              <a:latin typeface="Open Sans"/>
              <a:ea typeface="Open Sans"/>
              <a:cs typeface="Open Sans"/>
              <a:sym typeface="Open Sans"/>
            </a:endParaRPr>
          </a:p>
        </p:txBody>
      </p:sp>
      <p:sp>
        <p:nvSpPr>
          <p:cNvPr id="139" name="Google Shape;139;g3d1d8c2836f_2_9"/>
          <p:cNvSpPr txBox="1"/>
          <p:nvPr/>
        </p:nvSpPr>
        <p:spPr>
          <a:xfrm>
            <a:off x="4529110" y="5645235"/>
            <a:ext cx="902400" cy="6465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3600" b="1" i="0" u="none" strike="noStrike" cap="none">
                <a:solidFill>
                  <a:srgbClr val="0070C0"/>
                </a:solidFill>
                <a:latin typeface="Open Sans"/>
                <a:ea typeface="Open Sans"/>
                <a:cs typeface="Open Sans"/>
                <a:sym typeface="Open Sans"/>
              </a:rPr>
              <a:t>+</a:t>
            </a:r>
            <a:endParaRPr sz="2400">
              <a:solidFill>
                <a:srgbClr val="0070C0"/>
              </a:solidFill>
              <a:latin typeface="Open Sans"/>
              <a:ea typeface="Open Sans"/>
              <a:cs typeface="Open Sans"/>
              <a:sym typeface="Open Sans"/>
            </a:endParaRPr>
          </a:p>
        </p:txBody>
      </p:sp>
      <p:sp>
        <p:nvSpPr>
          <p:cNvPr id="140" name="Google Shape;140;g3d1d8c2836f_2_9"/>
          <p:cNvSpPr txBox="1"/>
          <p:nvPr/>
        </p:nvSpPr>
        <p:spPr>
          <a:xfrm>
            <a:off x="6916549" y="5645235"/>
            <a:ext cx="902400" cy="6465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3600" b="1" i="0" u="none" strike="noStrike" cap="none">
                <a:solidFill>
                  <a:srgbClr val="0070C0"/>
                </a:solidFill>
                <a:latin typeface="Open Sans"/>
                <a:ea typeface="Open Sans"/>
                <a:cs typeface="Open Sans"/>
                <a:sym typeface="Open Sans"/>
              </a:rPr>
              <a:t>+</a:t>
            </a:r>
            <a:endParaRPr sz="2400">
              <a:solidFill>
                <a:srgbClr val="0070C0"/>
              </a:solidFill>
              <a:latin typeface="Open Sans"/>
              <a:ea typeface="Open Sans"/>
              <a:cs typeface="Open Sans"/>
              <a:sym typeface="Open Sans"/>
            </a:endParaRPr>
          </a:p>
        </p:txBody>
      </p:sp>
      <p:sp>
        <p:nvSpPr>
          <p:cNvPr id="141" name="Google Shape;141;g3d1d8c2836f_2_9"/>
          <p:cNvSpPr txBox="1"/>
          <p:nvPr/>
        </p:nvSpPr>
        <p:spPr>
          <a:xfrm>
            <a:off x="9259411" y="5645235"/>
            <a:ext cx="902400" cy="6465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3600" b="1" i="0" u="none" strike="noStrike" cap="none">
                <a:solidFill>
                  <a:srgbClr val="0070C0"/>
                </a:solidFill>
                <a:latin typeface="Open Sans"/>
                <a:ea typeface="Open Sans"/>
                <a:cs typeface="Open Sans"/>
                <a:sym typeface="Open Sans"/>
              </a:rPr>
              <a:t>+</a:t>
            </a:r>
            <a:endParaRPr sz="2400">
              <a:solidFill>
                <a:srgbClr val="0070C0"/>
              </a:solidFill>
              <a:latin typeface="Open Sans"/>
              <a:ea typeface="Open Sans"/>
              <a:cs typeface="Open Sans"/>
              <a:sym typeface="Open Sans"/>
            </a:endParaRPr>
          </a:p>
        </p:txBody>
      </p:sp>
      <p:sp>
        <p:nvSpPr>
          <p:cNvPr id="142" name="Google Shape;142;g3d1d8c2836f_2_9"/>
          <p:cNvSpPr txBox="1"/>
          <p:nvPr/>
        </p:nvSpPr>
        <p:spPr>
          <a:xfrm>
            <a:off x="185850" y="1126850"/>
            <a:ext cx="11820300" cy="877200"/>
          </a:xfrm>
          <a:prstGeom prst="rect">
            <a:avLst/>
          </a:prstGeom>
          <a:noFill/>
          <a:ln>
            <a:noFill/>
          </a:ln>
        </p:spPr>
        <p:txBody>
          <a:bodyPr spcFirstLastPara="1" wrap="square" lIns="91425" tIns="91425" rIns="91425" bIns="91425" anchor="t" anchorCtr="0">
            <a:spAutoFit/>
          </a:bodyPr>
          <a:lstStyle/>
          <a:p>
            <a:pPr marL="0" lvl="0" indent="0" algn="l" rtl="0">
              <a:lnSpc>
                <a:spcPct val="90000"/>
              </a:lnSpc>
              <a:spcBef>
                <a:spcPts val="500"/>
              </a:spcBef>
              <a:spcAft>
                <a:spcPts val="0"/>
              </a:spcAft>
              <a:buNone/>
            </a:pPr>
            <a:r>
              <a:rPr lang="en-GB" sz="2500" b="1">
                <a:solidFill>
                  <a:schemeClr val="dk1"/>
                </a:solidFill>
                <a:latin typeface="Open Sans"/>
                <a:ea typeface="Open Sans"/>
                <a:cs typeface="Open Sans"/>
                <a:sym typeface="Open Sans"/>
              </a:rPr>
              <a:t>Change management</a:t>
            </a:r>
            <a:r>
              <a:rPr lang="en-GB" sz="2500">
                <a:solidFill>
                  <a:schemeClr val="dk1"/>
                </a:solidFill>
                <a:latin typeface="Open Sans"/>
                <a:ea typeface="Open Sans"/>
                <a:cs typeface="Open Sans"/>
                <a:sym typeface="Open Sans"/>
              </a:rPr>
              <a:t>, </a:t>
            </a:r>
            <a:r>
              <a:rPr lang="en-GB" sz="2500" b="1">
                <a:solidFill>
                  <a:schemeClr val="dk1"/>
                </a:solidFill>
                <a:latin typeface="Open Sans"/>
                <a:ea typeface="Open Sans"/>
                <a:cs typeface="Open Sans"/>
                <a:sym typeface="Open Sans"/>
              </a:rPr>
              <a:t>communication</a:t>
            </a:r>
            <a:r>
              <a:rPr lang="en-GB" sz="2500">
                <a:solidFill>
                  <a:schemeClr val="dk1"/>
                </a:solidFill>
                <a:latin typeface="Open Sans"/>
                <a:ea typeface="Open Sans"/>
                <a:cs typeface="Open Sans"/>
                <a:sym typeface="Open Sans"/>
              </a:rPr>
              <a:t>, </a:t>
            </a:r>
            <a:r>
              <a:rPr lang="en-GB" sz="2500" b="1">
                <a:solidFill>
                  <a:schemeClr val="dk1"/>
                </a:solidFill>
                <a:latin typeface="Open Sans"/>
                <a:ea typeface="Open Sans"/>
                <a:cs typeface="Open Sans"/>
                <a:sym typeface="Open Sans"/>
              </a:rPr>
              <a:t>data evolution </a:t>
            </a:r>
            <a:r>
              <a:rPr lang="en-GB" sz="2500">
                <a:solidFill>
                  <a:schemeClr val="dk1"/>
                </a:solidFill>
                <a:latin typeface="Open Sans"/>
                <a:ea typeface="Open Sans"/>
                <a:cs typeface="Open Sans"/>
                <a:sym typeface="Open Sans"/>
              </a:rPr>
              <a:t>and </a:t>
            </a:r>
            <a:r>
              <a:rPr lang="en-GB" sz="2500" b="1">
                <a:solidFill>
                  <a:schemeClr val="dk1"/>
                </a:solidFill>
                <a:latin typeface="Open Sans"/>
                <a:ea typeface="Open Sans"/>
                <a:cs typeface="Open Sans"/>
                <a:sym typeface="Open Sans"/>
              </a:rPr>
              <a:t>validation</a:t>
            </a:r>
            <a:r>
              <a:rPr lang="en-GB" sz="2500">
                <a:solidFill>
                  <a:schemeClr val="dk1"/>
                </a:solidFill>
                <a:latin typeface="Open Sans"/>
                <a:ea typeface="Open Sans"/>
                <a:cs typeface="Open Sans"/>
                <a:sym typeface="Open Sans"/>
              </a:rPr>
              <a:t>, </a:t>
            </a:r>
            <a:br>
              <a:rPr lang="en-GB" sz="2500">
                <a:solidFill>
                  <a:schemeClr val="dk1"/>
                </a:solidFill>
                <a:latin typeface="Open Sans"/>
                <a:ea typeface="Open Sans"/>
                <a:cs typeface="Open Sans"/>
                <a:sym typeface="Open Sans"/>
              </a:rPr>
            </a:br>
            <a:r>
              <a:rPr lang="en-GB" sz="2500">
                <a:solidFill>
                  <a:schemeClr val="dk1"/>
                </a:solidFill>
                <a:latin typeface="Open Sans"/>
                <a:ea typeface="Open Sans"/>
                <a:cs typeface="Open Sans"/>
                <a:sym typeface="Open Sans"/>
              </a:rPr>
              <a:t>in a simple </a:t>
            </a:r>
            <a:r>
              <a:rPr lang="en-GB" sz="2500" b="1">
                <a:solidFill>
                  <a:schemeClr val="dk1"/>
                </a:solidFill>
                <a:latin typeface="Open Sans"/>
                <a:ea typeface="Open Sans"/>
                <a:cs typeface="Open Sans"/>
                <a:sym typeface="Open Sans"/>
              </a:rPr>
              <a:t>automated workflow </a:t>
            </a:r>
            <a:endParaRPr sz="1500"/>
          </a:p>
        </p:txBody>
      </p:sp>
      <p:sp>
        <p:nvSpPr>
          <p:cNvPr id="143" name="Google Shape;143;g3d1d8c2836f_2_9"/>
          <p:cNvSpPr txBox="1">
            <a:spLocks noGrp="1"/>
          </p:cNvSpPr>
          <p:nvPr>
            <p:ph type="title"/>
          </p:nvPr>
        </p:nvSpPr>
        <p:spPr>
          <a:xfrm>
            <a:off x="231325" y="0"/>
            <a:ext cx="11555400" cy="1020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Open Sans"/>
              <a:buNone/>
            </a:pPr>
            <a:r>
              <a:rPr lang="en-GB" sz="3600">
                <a:latin typeface="Chakra Petch SemiBold"/>
                <a:ea typeface="Chakra Petch SemiBold"/>
                <a:cs typeface="Chakra Petch SemiBold"/>
                <a:sym typeface="Chakra Petch SemiBold"/>
              </a:rPr>
              <a:t>BCF </a:t>
            </a:r>
            <a:r>
              <a:rPr lang="en-GB" sz="3600" b="1">
                <a:solidFill>
                  <a:srgbClr val="65748A"/>
                </a:solidFill>
                <a:latin typeface="Chakra Petch"/>
                <a:ea typeface="Chakra Petch"/>
                <a:cs typeface="Chakra Petch"/>
                <a:sym typeface="Chakra Petch"/>
              </a:rPr>
              <a:t>Time Machine</a:t>
            </a:r>
            <a:r>
              <a:rPr lang="en-GB" sz="3600" b="1" baseline="30000">
                <a:latin typeface="Chakra Petch"/>
                <a:ea typeface="Chakra Petch"/>
                <a:cs typeface="Chakra Petch"/>
                <a:sym typeface="Chakra Petch"/>
              </a:rPr>
              <a:t>&lt;&lt;</a:t>
            </a:r>
            <a:endParaRPr sz="3600" b="1" baseline="30000">
              <a:latin typeface="Chakra Petch"/>
              <a:ea typeface="Chakra Petch"/>
              <a:cs typeface="Chakra Petch"/>
              <a:sym typeface="Chakra Petch"/>
            </a:endParaRPr>
          </a:p>
        </p:txBody>
      </p:sp>
      <p:sp>
        <p:nvSpPr>
          <p:cNvPr id="144" name="Google Shape;144;g3d1d8c2836f_2_9"/>
          <p:cNvSpPr txBox="1"/>
          <p:nvPr/>
        </p:nvSpPr>
        <p:spPr>
          <a:xfrm>
            <a:off x="0" y="6522975"/>
            <a:ext cx="109575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1"/>
                </a:solidFill>
                <a:latin typeface="Open Sans"/>
                <a:ea typeface="Open Sans"/>
                <a:cs typeface="Open Sans"/>
                <a:sym typeface="Open Sans"/>
              </a:rPr>
              <a:t>More Open Source used: IfcOpenShell (bcf-client in backend), Flask (API), React &amp; Tailwind </a:t>
            </a:r>
            <a:endParaRPr sz="10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pic>
        <p:nvPicPr>
          <p:cNvPr id="250" name="Google Shape;250;g3d1d8c2836f_4_34"/>
          <p:cNvPicPr preferRelativeResize="0"/>
          <p:nvPr/>
        </p:nvPicPr>
        <p:blipFill rotWithShape="1">
          <a:blip r:embed="rId3">
            <a:alphaModFix amt="10000"/>
          </a:blip>
          <a:srcRect l="4279" t="4104" b="4094"/>
          <a:stretch/>
        </p:blipFill>
        <p:spPr>
          <a:xfrm>
            <a:off x="0" y="18087"/>
            <a:ext cx="12192000" cy="6821832"/>
          </a:xfrm>
          <a:prstGeom prst="rect">
            <a:avLst/>
          </a:prstGeom>
          <a:noFill/>
          <a:ln>
            <a:noFill/>
          </a:ln>
        </p:spPr>
      </p:pic>
      <p:sp>
        <p:nvSpPr>
          <p:cNvPr id="251" name="Google Shape;251;g3d1d8c2836f_4_34"/>
          <p:cNvSpPr/>
          <p:nvPr/>
        </p:nvSpPr>
        <p:spPr>
          <a:xfrm>
            <a:off x="0" y="0"/>
            <a:ext cx="12192000" cy="10206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pen Sans"/>
              <a:ea typeface="Open Sans"/>
              <a:cs typeface="Open Sans"/>
              <a:sym typeface="Open Sans"/>
            </a:endParaRPr>
          </a:p>
        </p:txBody>
      </p:sp>
      <p:sp>
        <p:nvSpPr>
          <p:cNvPr id="252" name="Google Shape;252;g3d1d8c2836f_4_34"/>
          <p:cNvSpPr txBox="1">
            <a:spLocks noGrp="1"/>
          </p:cNvSpPr>
          <p:nvPr>
            <p:ph type="title"/>
          </p:nvPr>
        </p:nvSpPr>
        <p:spPr>
          <a:xfrm>
            <a:off x="231325" y="0"/>
            <a:ext cx="11555400" cy="1020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Open Sans"/>
              <a:buNone/>
            </a:pPr>
            <a:r>
              <a:rPr lang="en-GB" sz="3600">
                <a:latin typeface="Chakra Petch SemiBold"/>
                <a:ea typeface="Chakra Petch SemiBold"/>
                <a:cs typeface="Chakra Petch SemiBold"/>
                <a:sym typeface="Chakra Petch SemiBold"/>
              </a:rPr>
              <a:t>Future Work</a:t>
            </a:r>
            <a:endParaRPr sz="2800">
              <a:latin typeface="Chakra Petch SemiBold"/>
              <a:ea typeface="Chakra Petch SemiBold"/>
              <a:cs typeface="Chakra Petch SemiBold"/>
              <a:sym typeface="Chakra Petch SemiBold"/>
            </a:endParaRPr>
          </a:p>
        </p:txBody>
      </p:sp>
      <p:sp>
        <p:nvSpPr>
          <p:cNvPr id="253" name="Google Shape;253;g3d1d8c2836f_4_34"/>
          <p:cNvSpPr txBox="1"/>
          <p:nvPr/>
        </p:nvSpPr>
        <p:spPr>
          <a:xfrm>
            <a:off x="0" y="1245825"/>
            <a:ext cx="12192000" cy="4174500"/>
          </a:xfrm>
          <a:prstGeom prst="rect">
            <a:avLst/>
          </a:prstGeom>
          <a:noFill/>
          <a:ln>
            <a:noFill/>
          </a:ln>
        </p:spPr>
        <p:txBody>
          <a:bodyPr spcFirstLastPara="1" wrap="square" lIns="91425" tIns="91425" rIns="91425" bIns="91425" anchor="t" anchorCtr="0">
            <a:spAutoFit/>
          </a:bodyPr>
          <a:lstStyle/>
          <a:p>
            <a:pPr marL="0" lvl="0" indent="0" algn="l" rtl="0">
              <a:lnSpc>
                <a:spcPct val="90000"/>
              </a:lnSpc>
              <a:spcBef>
                <a:spcPts val="0"/>
              </a:spcBef>
              <a:spcAft>
                <a:spcPts val="0"/>
              </a:spcAft>
              <a:buNone/>
            </a:pPr>
            <a:r>
              <a:rPr lang="en-GB" sz="2400" b="1">
                <a:solidFill>
                  <a:schemeClr val="dk1"/>
                </a:solidFill>
                <a:latin typeface="Open Sans"/>
                <a:ea typeface="Open Sans"/>
                <a:cs typeface="Open Sans"/>
                <a:sym typeface="Open Sans"/>
              </a:rPr>
              <a:t>&gt;&gt;</a:t>
            </a:r>
            <a:r>
              <a:rPr lang="en-GB" sz="2400">
                <a:solidFill>
                  <a:schemeClr val="dk1"/>
                </a:solidFill>
                <a:latin typeface="Open Sans"/>
                <a:ea typeface="Open Sans"/>
                <a:cs typeface="Open Sans"/>
                <a:sym typeface="Open Sans"/>
              </a:rPr>
              <a:t> Package for CDEs</a:t>
            </a:r>
            <a:endParaRPr sz="2400">
              <a:solidFill>
                <a:schemeClr val="dk1"/>
              </a:solidFill>
              <a:latin typeface="Open Sans"/>
              <a:ea typeface="Open Sans"/>
              <a:cs typeface="Open Sans"/>
              <a:sym typeface="Open Sans"/>
            </a:endParaRPr>
          </a:p>
          <a:p>
            <a:pPr marL="457200" lvl="0" indent="0" algn="l" rtl="0">
              <a:lnSpc>
                <a:spcPct val="90000"/>
              </a:lnSpc>
              <a:spcBef>
                <a:spcPts val="0"/>
              </a:spcBef>
              <a:spcAft>
                <a:spcPts val="0"/>
              </a:spcAft>
              <a:buNone/>
            </a:pPr>
            <a:endParaRPr sz="2400">
              <a:solidFill>
                <a:schemeClr val="dk1"/>
              </a:solidFill>
              <a:latin typeface="Open Sans"/>
              <a:ea typeface="Open Sans"/>
              <a:cs typeface="Open Sans"/>
              <a:sym typeface="Open Sans"/>
            </a:endParaRPr>
          </a:p>
          <a:p>
            <a:pPr marL="0" lvl="0" indent="0" algn="l" rtl="0">
              <a:lnSpc>
                <a:spcPct val="90000"/>
              </a:lnSpc>
              <a:spcBef>
                <a:spcPts val="0"/>
              </a:spcBef>
              <a:spcAft>
                <a:spcPts val="0"/>
              </a:spcAft>
              <a:buNone/>
            </a:pPr>
            <a:r>
              <a:rPr lang="en-GB" sz="2400" b="1">
                <a:solidFill>
                  <a:schemeClr val="dk1"/>
                </a:solidFill>
                <a:latin typeface="Open Sans"/>
                <a:ea typeface="Open Sans"/>
                <a:cs typeface="Open Sans"/>
                <a:sym typeface="Open Sans"/>
              </a:rPr>
              <a:t>&gt;&gt; </a:t>
            </a:r>
            <a:r>
              <a:rPr lang="en-GB" sz="2400">
                <a:solidFill>
                  <a:schemeClr val="dk1"/>
                </a:solidFill>
                <a:latin typeface="Open Sans"/>
                <a:ea typeface="Open Sans"/>
                <a:cs typeface="Open Sans"/>
                <a:sym typeface="Open Sans"/>
              </a:rPr>
              <a:t>Federated model support</a:t>
            </a:r>
            <a:endParaRPr sz="2400">
              <a:solidFill>
                <a:schemeClr val="dk1"/>
              </a:solidFill>
              <a:latin typeface="Open Sans"/>
              <a:ea typeface="Open Sans"/>
              <a:cs typeface="Open Sans"/>
              <a:sym typeface="Open Sans"/>
            </a:endParaRPr>
          </a:p>
          <a:p>
            <a:pPr marL="457200" lvl="0" indent="0" algn="l" rtl="0">
              <a:lnSpc>
                <a:spcPct val="90000"/>
              </a:lnSpc>
              <a:spcBef>
                <a:spcPts val="0"/>
              </a:spcBef>
              <a:spcAft>
                <a:spcPts val="0"/>
              </a:spcAft>
              <a:buNone/>
            </a:pPr>
            <a:endParaRPr sz="2400">
              <a:solidFill>
                <a:schemeClr val="dk1"/>
              </a:solidFill>
              <a:latin typeface="Open Sans"/>
              <a:ea typeface="Open Sans"/>
              <a:cs typeface="Open Sans"/>
              <a:sym typeface="Open Sans"/>
            </a:endParaRPr>
          </a:p>
          <a:p>
            <a:pPr marL="0" lvl="0" indent="0" algn="l" rtl="0">
              <a:lnSpc>
                <a:spcPct val="90000"/>
              </a:lnSpc>
              <a:spcBef>
                <a:spcPts val="0"/>
              </a:spcBef>
              <a:spcAft>
                <a:spcPts val="0"/>
              </a:spcAft>
              <a:buNone/>
            </a:pPr>
            <a:r>
              <a:rPr lang="en-GB" sz="2400" b="1">
                <a:solidFill>
                  <a:schemeClr val="dk1"/>
                </a:solidFill>
                <a:latin typeface="Open Sans"/>
                <a:ea typeface="Open Sans"/>
                <a:cs typeface="Open Sans"/>
                <a:sym typeface="Open Sans"/>
              </a:rPr>
              <a:t>&gt;&gt; </a:t>
            </a:r>
            <a:r>
              <a:rPr lang="en-GB" sz="2400">
                <a:solidFill>
                  <a:schemeClr val="dk1"/>
                </a:solidFill>
                <a:latin typeface="Open Sans"/>
                <a:ea typeface="Open Sans"/>
                <a:cs typeface="Open Sans"/>
                <a:sym typeface="Open Sans"/>
              </a:rPr>
              <a:t>Branching &amp; Merging support</a:t>
            </a:r>
            <a:endParaRPr sz="2400">
              <a:solidFill>
                <a:schemeClr val="dk1"/>
              </a:solidFill>
              <a:latin typeface="Open Sans"/>
              <a:ea typeface="Open Sans"/>
              <a:cs typeface="Open Sans"/>
              <a:sym typeface="Open Sans"/>
            </a:endParaRPr>
          </a:p>
          <a:p>
            <a:pPr marL="457200" lvl="0" indent="0" algn="l" rtl="0">
              <a:lnSpc>
                <a:spcPct val="90000"/>
              </a:lnSpc>
              <a:spcBef>
                <a:spcPts val="0"/>
              </a:spcBef>
              <a:spcAft>
                <a:spcPts val="0"/>
              </a:spcAft>
              <a:buNone/>
            </a:pPr>
            <a:endParaRPr sz="2400">
              <a:solidFill>
                <a:schemeClr val="dk1"/>
              </a:solidFill>
              <a:latin typeface="Open Sans"/>
              <a:ea typeface="Open Sans"/>
              <a:cs typeface="Open Sans"/>
              <a:sym typeface="Open Sans"/>
            </a:endParaRPr>
          </a:p>
          <a:p>
            <a:pPr marL="0" lvl="0" indent="0" algn="l" rtl="0">
              <a:lnSpc>
                <a:spcPct val="90000"/>
              </a:lnSpc>
              <a:spcBef>
                <a:spcPts val="0"/>
              </a:spcBef>
              <a:spcAft>
                <a:spcPts val="0"/>
              </a:spcAft>
              <a:buNone/>
            </a:pPr>
            <a:r>
              <a:rPr lang="en-GB" sz="2400" b="1">
                <a:solidFill>
                  <a:schemeClr val="dk1"/>
                </a:solidFill>
                <a:latin typeface="Open Sans"/>
                <a:ea typeface="Open Sans"/>
                <a:cs typeface="Open Sans"/>
                <a:sym typeface="Open Sans"/>
              </a:rPr>
              <a:t>&gt;&gt; </a:t>
            </a:r>
            <a:r>
              <a:rPr lang="en-GB" sz="2400">
                <a:solidFill>
                  <a:schemeClr val="dk1"/>
                </a:solidFill>
                <a:latin typeface="Open Sans"/>
                <a:ea typeface="Open Sans"/>
                <a:cs typeface="Open Sans"/>
                <a:sym typeface="Open Sans"/>
              </a:rPr>
              <a:t>Merged ECS → IFCV4 ?</a:t>
            </a:r>
            <a:endParaRPr sz="2400">
              <a:solidFill>
                <a:schemeClr val="dk1"/>
              </a:solidFill>
              <a:latin typeface="Open Sans"/>
              <a:ea typeface="Open Sans"/>
              <a:cs typeface="Open Sans"/>
              <a:sym typeface="Open Sans"/>
            </a:endParaRPr>
          </a:p>
          <a:p>
            <a:pPr marL="457200" lvl="0" indent="0" algn="l" rtl="0">
              <a:lnSpc>
                <a:spcPct val="90000"/>
              </a:lnSpc>
              <a:spcBef>
                <a:spcPts val="0"/>
              </a:spcBef>
              <a:spcAft>
                <a:spcPts val="0"/>
              </a:spcAft>
              <a:buNone/>
            </a:pPr>
            <a:endParaRPr sz="2400">
              <a:solidFill>
                <a:schemeClr val="dk1"/>
              </a:solidFill>
              <a:latin typeface="Open Sans"/>
              <a:ea typeface="Open Sans"/>
              <a:cs typeface="Open Sans"/>
              <a:sym typeface="Open Sans"/>
            </a:endParaRPr>
          </a:p>
          <a:p>
            <a:pPr marL="0" lvl="0" indent="0" algn="l" rtl="0">
              <a:lnSpc>
                <a:spcPct val="90000"/>
              </a:lnSpc>
              <a:spcBef>
                <a:spcPts val="0"/>
              </a:spcBef>
              <a:spcAft>
                <a:spcPts val="0"/>
              </a:spcAft>
              <a:buNone/>
            </a:pPr>
            <a:r>
              <a:rPr lang="en-GB" sz="2400" b="1">
                <a:solidFill>
                  <a:schemeClr val="dk1"/>
                </a:solidFill>
                <a:latin typeface="Open Sans"/>
                <a:ea typeface="Open Sans"/>
                <a:cs typeface="Open Sans"/>
                <a:sym typeface="Open Sans"/>
              </a:rPr>
              <a:t>&gt;&gt; </a:t>
            </a:r>
            <a:r>
              <a:rPr lang="en-GB" sz="2400">
                <a:latin typeface="Open Sans"/>
                <a:ea typeface="Open Sans"/>
                <a:cs typeface="Open Sans"/>
                <a:sym typeface="Open Sans"/>
              </a:rPr>
              <a:t>Agentic Clash</a:t>
            </a:r>
            <a:endParaRPr sz="2400">
              <a:latin typeface="Open Sans"/>
              <a:ea typeface="Open Sans"/>
              <a:cs typeface="Open Sans"/>
              <a:sym typeface="Open Sans"/>
            </a:endParaRPr>
          </a:p>
          <a:p>
            <a:pPr marL="457200" lvl="0" indent="0" algn="l" rtl="0">
              <a:lnSpc>
                <a:spcPct val="90000"/>
              </a:lnSpc>
              <a:spcBef>
                <a:spcPts val="0"/>
              </a:spcBef>
              <a:spcAft>
                <a:spcPts val="0"/>
              </a:spcAft>
              <a:buNone/>
            </a:pPr>
            <a:endParaRPr sz="2400">
              <a:solidFill>
                <a:schemeClr val="dk1"/>
              </a:solidFill>
              <a:latin typeface="Open Sans"/>
              <a:ea typeface="Open Sans"/>
              <a:cs typeface="Open Sans"/>
              <a:sym typeface="Open Sans"/>
            </a:endParaRPr>
          </a:p>
          <a:p>
            <a:pPr marL="0" lvl="0" indent="0" algn="l" rtl="0">
              <a:lnSpc>
                <a:spcPct val="90000"/>
              </a:lnSpc>
              <a:spcBef>
                <a:spcPts val="0"/>
              </a:spcBef>
              <a:spcAft>
                <a:spcPts val="0"/>
              </a:spcAft>
              <a:buNone/>
            </a:pPr>
            <a:r>
              <a:rPr lang="en-GB" sz="2400" b="1">
                <a:solidFill>
                  <a:schemeClr val="dk1"/>
                </a:solidFill>
                <a:latin typeface="Open Sans"/>
                <a:ea typeface="Open Sans"/>
                <a:cs typeface="Open Sans"/>
                <a:sym typeface="Open Sans"/>
              </a:rPr>
              <a:t>&gt;&gt; </a:t>
            </a:r>
            <a:r>
              <a:rPr lang="en-GB" sz="2400">
                <a:solidFill>
                  <a:schemeClr val="dk1"/>
                </a:solidFill>
                <a:latin typeface="Open Sans"/>
                <a:ea typeface="Open Sans"/>
                <a:cs typeface="Open Sans"/>
                <a:sym typeface="Open Sans"/>
              </a:rPr>
              <a:t>And more…</a:t>
            </a:r>
            <a:endParaRPr sz="2400">
              <a:solidFill>
                <a:schemeClr val="dk1"/>
              </a:solidFill>
              <a:latin typeface="Open Sans"/>
              <a:ea typeface="Open Sans"/>
              <a:cs typeface="Open Sans"/>
              <a:sym typeface="Open Sans"/>
            </a:endParaRPr>
          </a:p>
          <a:p>
            <a:pPr marL="228600" lvl="0" indent="0" algn="l" rtl="0">
              <a:lnSpc>
                <a:spcPct val="90000"/>
              </a:lnSpc>
              <a:spcBef>
                <a:spcPts val="0"/>
              </a:spcBef>
              <a:spcAft>
                <a:spcPts val="0"/>
              </a:spcAft>
              <a:buNone/>
            </a:pPr>
            <a:endParaRPr sz="2400" b="1">
              <a:solidFill>
                <a:schemeClr val="dk1"/>
              </a:solidFill>
              <a:latin typeface="Open Sans"/>
              <a:ea typeface="Open Sans"/>
              <a:cs typeface="Open Sans"/>
              <a:sym typeface="Open San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pic>
        <p:nvPicPr>
          <p:cNvPr id="258" name="Google Shape;258;p6"/>
          <p:cNvPicPr preferRelativeResize="0"/>
          <p:nvPr/>
        </p:nvPicPr>
        <p:blipFill rotWithShape="1">
          <a:blip r:embed="rId3">
            <a:alphaModFix amt="10000"/>
          </a:blip>
          <a:srcRect l="4279" t="4104" b="4094"/>
          <a:stretch/>
        </p:blipFill>
        <p:spPr>
          <a:xfrm>
            <a:off x="0" y="18087"/>
            <a:ext cx="12192000" cy="6821832"/>
          </a:xfrm>
          <a:prstGeom prst="rect">
            <a:avLst/>
          </a:prstGeom>
          <a:noFill/>
          <a:ln>
            <a:noFill/>
          </a:ln>
        </p:spPr>
      </p:pic>
      <p:sp>
        <p:nvSpPr>
          <p:cNvPr id="259" name="Google Shape;259;p6"/>
          <p:cNvSpPr/>
          <p:nvPr/>
        </p:nvSpPr>
        <p:spPr>
          <a:xfrm>
            <a:off x="0" y="0"/>
            <a:ext cx="12192000" cy="10206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pen Sans"/>
              <a:ea typeface="Open Sans"/>
              <a:cs typeface="Open Sans"/>
              <a:sym typeface="Open Sans"/>
            </a:endParaRPr>
          </a:p>
        </p:txBody>
      </p:sp>
      <p:sp>
        <p:nvSpPr>
          <p:cNvPr id="260" name="Google Shape;260;p6"/>
          <p:cNvSpPr txBox="1">
            <a:spLocks noGrp="1"/>
          </p:cNvSpPr>
          <p:nvPr>
            <p:ph type="title"/>
          </p:nvPr>
        </p:nvSpPr>
        <p:spPr>
          <a:xfrm>
            <a:off x="231325" y="0"/>
            <a:ext cx="11555400" cy="1020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Open Sans"/>
              <a:buNone/>
            </a:pPr>
            <a:r>
              <a:rPr lang="en-GB" sz="3600">
                <a:latin typeface="Chakra Petch SemiBold"/>
                <a:ea typeface="Chakra Petch SemiBold"/>
                <a:cs typeface="Chakra Petch SemiBold"/>
                <a:sym typeface="Chakra Petch SemiBold"/>
              </a:rPr>
              <a:t>Open Source and Publicly Available!</a:t>
            </a:r>
            <a:endParaRPr sz="2800">
              <a:latin typeface="Chakra Petch SemiBold"/>
              <a:ea typeface="Chakra Petch SemiBold"/>
              <a:cs typeface="Chakra Petch SemiBold"/>
              <a:sym typeface="Chakra Petch SemiBold"/>
            </a:endParaRPr>
          </a:p>
        </p:txBody>
      </p:sp>
      <p:sp>
        <p:nvSpPr>
          <p:cNvPr id="261" name="Google Shape;261;p6"/>
          <p:cNvSpPr txBox="1"/>
          <p:nvPr/>
        </p:nvSpPr>
        <p:spPr>
          <a:xfrm>
            <a:off x="-842345" y="5307679"/>
            <a:ext cx="6366600" cy="1046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2400" err="1">
                <a:solidFill>
                  <a:schemeClr val="dk1"/>
                </a:solidFill>
                <a:latin typeface="Open Sans"/>
                <a:ea typeface="Open Sans"/>
                <a:cs typeface="Open Sans"/>
                <a:sym typeface="Open Sans"/>
              </a:rPr>
              <a:t>Github</a:t>
            </a:r>
            <a:endParaRPr sz="2400">
              <a:solidFill>
                <a:schemeClr val="dk1"/>
              </a:solidFill>
              <a:latin typeface="Open Sans"/>
              <a:ea typeface="Open Sans"/>
              <a:cs typeface="Open Sans"/>
              <a:sym typeface="Open Sans"/>
            </a:endParaRPr>
          </a:p>
          <a:p>
            <a:pPr marL="0" lvl="0" indent="0" algn="ctr" rtl="0">
              <a:spcBef>
                <a:spcPts val="0"/>
              </a:spcBef>
              <a:spcAft>
                <a:spcPts val="0"/>
              </a:spcAft>
              <a:buNone/>
            </a:pPr>
            <a:r>
              <a:rPr lang="en-GB" sz="1600">
                <a:solidFill>
                  <a:schemeClr val="dk1"/>
                </a:solidFill>
                <a:latin typeface="Open Sans"/>
                <a:ea typeface="Open Sans"/>
                <a:cs typeface="Open Sans"/>
                <a:sym typeface="Open Sans"/>
              </a:rPr>
              <a:t>https://github.com/orgs/OpenBIM-</a:t>
            </a:r>
            <a:endParaRPr sz="1600">
              <a:solidFill>
                <a:schemeClr val="dk1"/>
              </a:solidFill>
              <a:latin typeface="Open Sans"/>
              <a:ea typeface="Open Sans"/>
              <a:cs typeface="Open Sans"/>
              <a:sym typeface="Open Sans"/>
            </a:endParaRPr>
          </a:p>
          <a:p>
            <a:pPr marL="0" lvl="0" indent="0" algn="ctr" rtl="0">
              <a:spcBef>
                <a:spcPts val="0"/>
              </a:spcBef>
              <a:spcAft>
                <a:spcPts val="0"/>
              </a:spcAft>
              <a:buNone/>
            </a:pPr>
            <a:r>
              <a:rPr lang="en-GB" sz="1600">
                <a:solidFill>
                  <a:schemeClr val="dk1"/>
                </a:solidFill>
                <a:latin typeface="Open Sans"/>
                <a:ea typeface="Open Sans"/>
                <a:cs typeface="Open Sans"/>
                <a:sym typeface="Open Sans"/>
              </a:rPr>
              <a:t>Hackathon-Team-ECS-Version/</a:t>
            </a:r>
            <a:endParaRPr sz="1600">
              <a:solidFill>
                <a:schemeClr val="dk1"/>
              </a:solidFill>
              <a:latin typeface="Open Sans"/>
              <a:ea typeface="Open Sans"/>
              <a:cs typeface="Open Sans"/>
              <a:sym typeface="Open Sans"/>
            </a:endParaRPr>
          </a:p>
        </p:txBody>
      </p:sp>
      <p:sp>
        <p:nvSpPr>
          <p:cNvPr id="262" name="Google Shape;262;p6"/>
          <p:cNvSpPr txBox="1"/>
          <p:nvPr/>
        </p:nvSpPr>
        <p:spPr>
          <a:xfrm>
            <a:off x="7493714" y="5279304"/>
            <a:ext cx="4495800" cy="8004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2400">
                <a:solidFill>
                  <a:schemeClr val="dk1"/>
                </a:solidFill>
                <a:latin typeface="Open Sans"/>
                <a:ea typeface="Open Sans"/>
                <a:cs typeface="Open Sans"/>
                <a:sym typeface="Open Sans"/>
              </a:rPr>
              <a:t>App</a:t>
            </a:r>
            <a:endParaRPr sz="2400">
              <a:solidFill>
                <a:schemeClr val="dk1"/>
              </a:solidFill>
              <a:latin typeface="Open Sans"/>
              <a:ea typeface="Open Sans"/>
              <a:cs typeface="Open Sans"/>
              <a:sym typeface="Open Sans"/>
            </a:endParaRPr>
          </a:p>
          <a:p>
            <a:pPr marL="0" lvl="0" indent="0" algn="ctr" rtl="0">
              <a:spcBef>
                <a:spcPts val="0"/>
              </a:spcBef>
              <a:spcAft>
                <a:spcPts val="0"/>
              </a:spcAft>
              <a:buNone/>
            </a:pPr>
            <a:r>
              <a:rPr lang="en-GB" sz="1600">
                <a:solidFill>
                  <a:schemeClr val="dk1"/>
                </a:solidFill>
                <a:latin typeface="Open Sans"/>
                <a:ea typeface="Open Sans"/>
                <a:cs typeface="Open Sans"/>
                <a:sym typeface="Open Sans"/>
              </a:rPr>
              <a:t>https://bcftimemachine.com/</a:t>
            </a:r>
            <a:endParaRPr sz="1600">
              <a:solidFill>
                <a:schemeClr val="dk1"/>
              </a:solidFill>
              <a:latin typeface="Open Sans"/>
              <a:ea typeface="Open Sans"/>
              <a:cs typeface="Open Sans"/>
              <a:sym typeface="Open Sans"/>
            </a:endParaRPr>
          </a:p>
        </p:txBody>
      </p:sp>
      <p:pic>
        <p:nvPicPr>
          <p:cNvPr id="263" name="Google Shape;263;p6"/>
          <p:cNvPicPr preferRelativeResize="0"/>
          <p:nvPr/>
        </p:nvPicPr>
        <p:blipFill>
          <a:blip r:embed="rId4">
            <a:alphaModFix/>
          </a:blip>
          <a:stretch>
            <a:fillRect/>
          </a:stretch>
        </p:blipFill>
        <p:spPr>
          <a:xfrm>
            <a:off x="7985524" y="1749469"/>
            <a:ext cx="3420742" cy="3429425"/>
          </a:xfrm>
          <a:prstGeom prst="rect">
            <a:avLst/>
          </a:prstGeom>
          <a:noFill/>
          <a:ln>
            <a:noFill/>
          </a:ln>
          <a:effectLst>
            <a:outerShdw blurRad="157163" dist="19050" dir="5400000" algn="bl" rotWithShape="0">
              <a:srgbClr val="000000">
                <a:alpha val="50000"/>
              </a:srgbClr>
            </a:outerShdw>
          </a:effectLst>
        </p:spPr>
      </p:pic>
      <p:pic>
        <p:nvPicPr>
          <p:cNvPr id="264" name="Google Shape;264;p6"/>
          <p:cNvPicPr preferRelativeResize="0"/>
          <p:nvPr/>
        </p:nvPicPr>
        <p:blipFill>
          <a:blip r:embed="rId5">
            <a:alphaModFix/>
          </a:blip>
          <a:stretch>
            <a:fillRect/>
          </a:stretch>
        </p:blipFill>
        <p:spPr>
          <a:xfrm>
            <a:off x="571217" y="1749470"/>
            <a:ext cx="3448050" cy="3486150"/>
          </a:xfrm>
          <a:prstGeom prst="rect">
            <a:avLst/>
          </a:prstGeom>
          <a:noFill/>
          <a:ln>
            <a:noFill/>
          </a:ln>
          <a:effectLst>
            <a:outerShdw blurRad="157163" dist="19050" dir="5400000" algn="bl" rotWithShape="0">
              <a:srgbClr val="000000">
                <a:alpha val="50000"/>
              </a:srgbClr>
            </a:outerShdw>
          </a:effectLst>
        </p:spPr>
      </p:pic>
      <p:sp>
        <p:nvSpPr>
          <p:cNvPr id="266" name="Google Shape;266;p6"/>
          <p:cNvSpPr/>
          <p:nvPr/>
        </p:nvSpPr>
        <p:spPr>
          <a:xfrm>
            <a:off x="4724450" y="1209925"/>
            <a:ext cx="2583000" cy="5526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Open Sans"/>
              <a:ea typeface="Open Sans"/>
              <a:cs typeface="Open Sans"/>
              <a:sym typeface="Open San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0099E-17B4-F9CF-408F-BD955E23C068}"/>
            </a:ext>
          </a:extLst>
        </p:cNvPr>
        <p:cNvGrpSpPr/>
        <p:nvPr/>
      </p:nvGrpSpPr>
      <p:grpSpPr>
        <a:xfrm>
          <a:off x="0" y="0"/>
          <a:ext cx="0" cy="0"/>
          <a:chOff x="0" y="0"/>
          <a:chExt cx="0" cy="0"/>
        </a:xfrm>
      </p:grpSpPr>
      <p:sp>
        <p:nvSpPr>
          <p:cNvPr id="42" name="Rectangle 41">
            <a:extLst>
              <a:ext uri="{FF2B5EF4-FFF2-40B4-BE49-F238E27FC236}">
                <a16:creationId xmlns:a16="http://schemas.microsoft.com/office/drawing/2014/main" id="{4DA080FB-4B3D-19C4-6C58-D21DD971009A}"/>
              </a:ext>
            </a:extLst>
          </p:cNvPr>
          <p:cNvSpPr/>
          <p:nvPr/>
        </p:nvSpPr>
        <p:spPr>
          <a:xfrm>
            <a:off x="-1" y="0"/>
            <a:ext cx="12192001" cy="6858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sz="4400" b="1" dirty="0"/>
              <a:t>IFCX</a:t>
            </a:r>
            <a:endParaRPr lang="en-GB" sz="2800" b="1" dirty="0"/>
          </a:p>
          <a:p>
            <a:pPr algn="ctr"/>
            <a:endParaRPr lang="en-GB" sz="2800" b="1" dirty="0"/>
          </a:p>
          <a:p>
            <a:pPr algn="ctr"/>
            <a:r>
              <a:rPr lang="en-GB" sz="2800" b="1" dirty="0" err="1">
                <a:solidFill>
                  <a:schemeClr val="bg1">
                    <a:lumMod val="65000"/>
                  </a:schemeClr>
                </a:solidFill>
              </a:rPr>
              <a:t>bS</a:t>
            </a:r>
            <a:r>
              <a:rPr lang="en-GB" sz="2800" b="1" dirty="0">
                <a:solidFill>
                  <a:schemeClr val="bg1">
                    <a:lumMod val="65000"/>
                  </a:schemeClr>
                </a:solidFill>
              </a:rPr>
              <a:t> Benelux After-summit</a:t>
            </a:r>
          </a:p>
        </p:txBody>
      </p:sp>
      <p:sp>
        <p:nvSpPr>
          <p:cNvPr id="19" name="Title 1">
            <a:extLst>
              <a:ext uri="{FF2B5EF4-FFF2-40B4-BE49-F238E27FC236}">
                <a16:creationId xmlns:a16="http://schemas.microsoft.com/office/drawing/2014/main" id="{1045A150-66E1-73D3-E674-0849C23C4A86}"/>
              </a:ext>
            </a:extLst>
          </p:cNvPr>
          <p:cNvSpPr txBox="1">
            <a:spLocks/>
          </p:cNvSpPr>
          <p:nvPr/>
        </p:nvSpPr>
        <p:spPr>
          <a:xfrm>
            <a:off x="8271954" y="5316397"/>
            <a:ext cx="3553692" cy="1184466"/>
          </a:xfrm>
          <a:prstGeom prst="rect">
            <a:avLst/>
          </a:prstGeom>
        </p:spPr>
        <p:txBody>
          <a:bodyPr vert="horz" lIns="91440" tIns="45720" rIns="91440" bIns="45720" numCol="1"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2000" dirty="0">
                <a:solidFill>
                  <a:schemeClr val="bg1"/>
                </a:solidFill>
              </a:rPr>
              <a:t>Evandro Alfieri</a:t>
            </a:r>
          </a:p>
          <a:p>
            <a:pPr algn="r"/>
            <a:r>
              <a:rPr lang="en-GB" sz="2000" dirty="0">
                <a:solidFill>
                  <a:schemeClr val="bg1"/>
                </a:solidFill>
              </a:rPr>
              <a:t>Quality &amp; Delivery Director</a:t>
            </a:r>
          </a:p>
          <a:p>
            <a:pPr algn="r"/>
            <a:r>
              <a:rPr lang="en-GB" sz="2000" dirty="0">
                <a:solidFill>
                  <a:schemeClr val="bg1"/>
                </a:solidFill>
              </a:rPr>
              <a:t>buildingSMART International</a:t>
            </a:r>
          </a:p>
        </p:txBody>
      </p:sp>
    </p:spTree>
    <p:extLst>
      <p:ext uri="{BB962C8B-B14F-4D97-AF65-F5344CB8AC3E}">
        <p14:creationId xmlns:p14="http://schemas.microsoft.com/office/powerpoint/2010/main" val="40908634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ECBC6-CD9B-7684-6186-E9A8AF5008C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67120649-A0A6-EA46-F94B-D48F37B4D0A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1113"/>
            <a:ext cx="12192000" cy="6370320"/>
          </a:xfrm>
          <a:prstGeom prst="rect">
            <a:avLst/>
          </a:prstGeom>
        </p:spPr>
      </p:pic>
      <p:sp>
        <p:nvSpPr>
          <p:cNvPr id="6" name="Rectangle 5">
            <a:extLst>
              <a:ext uri="{FF2B5EF4-FFF2-40B4-BE49-F238E27FC236}">
                <a16:creationId xmlns:a16="http://schemas.microsoft.com/office/drawing/2014/main" id="{3DA61B8D-929E-1DCA-A9F2-FB2B94AC0F47}"/>
              </a:ext>
            </a:extLst>
          </p:cNvPr>
          <p:cNvSpPr/>
          <p:nvPr/>
        </p:nvSpPr>
        <p:spPr>
          <a:xfrm>
            <a:off x="-1" y="0"/>
            <a:ext cx="12192001" cy="271113"/>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sz="2800" b="1" dirty="0"/>
          </a:p>
        </p:txBody>
      </p:sp>
      <p:sp>
        <p:nvSpPr>
          <p:cNvPr id="8" name="Rectangle 7">
            <a:extLst>
              <a:ext uri="{FF2B5EF4-FFF2-40B4-BE49-F238E27FC236}">
                <a16:creationId xmlns:a16="http://schemas.microsoft.com/office/drawing/2014/main" id="{6FACA76B-0094-76FA-A0A9-2DA46B9006C1}"/>
              </a:ext>
            </a:extLst>
          </p:cNvPr>
          <p:cNvSpPr/>
          <p:nvPr/>
        </p:nvSpPr>
        <p:spPr>
          <a:xfrm>
            <a:off x="-2" y="6641433"/>
            <a:ext cx="12192001" cy="204703"/>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sz="2800" b="1" dirty="0"/>
          </a:p>
        </p:txBody>
      </p:sp>
      <p:sp>
        <p:nvSpPr>
          <p:cNvPr id="3" name="Rectangle 2">
            <a:extLst>
              <a:ext uri="{FF2B5EF4-FFF2-40B4-BE49-F238E27FC236}">
                <a16:creationId xmlns:a16="http://schemas.microsoft.com/office/drawing/2014/main" id="{92D4AAEC-E6DD-8307-5B4B-47E3E81F56C7}"/>
              </a:ext>
            </a:extLst>
          </p:cNvPr>
          <p:cNvSpPr/>
          <p:nvPr/>
        </p:nvSpPr>
        <p:spPr>
          <a:xfrm>
            <a:off x="6641432" y="1600200"/>
            <a:ext cx="4199021" cy="140769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solidFill>
              </a:rPr>
              <a:t>THIS IS NOT ME ;)</a:t>
            </a:r>
          </a:p>
        </p:txBody>
      </p:sp>
    </p:spTree>
    <p:extLst>
      <p:ext uri="{BB962C8B-B14F-4D97-AF65-F5344CB8AC3E}">
        <p14:creationId xmlns:p14="http://schemas.microsoft.com/office/powerpoint/2010/main" val="14252887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D97747-BD35-8FAB-B3ED-59542925C238}"/>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EEA09D0B-A90E-B925-B101-0D8094E5456F}"/>
              </a:ext>
            </a:extLst>
          </p:cNvPr>
          <p:cNvSpPr/>
          <p:nvPr/>
        </p:nvSpPr>
        <p:spPr>
          <a:xfrm>
            <a:off x="0" y="0"/>
            <a:ext cx="12192001" cy="6858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sz="2800" b="1" dirty="0"/>
          </a:p>
        </p:txBody>
      </p:sp>
      <p:sp>
        <p:nvSpPr>
          <p:cNvPr id="42" name="Rectangle 41">
            <a:extLst>
              <a:ext uri="{FF2B5EF4-FFF2-40B4-BE49-F238E27FC236}">
                <a16:creationId xmlns:a16="http://schemas.microsoft.com/office/drawing/2014/main" id="{84857094-3C11-2D59-8451-6B08A6E21712}"/>
              </a:ext>
            </a:extLst>
          </p:cNvPr>
          <p:cNvSpPr/>
          <p:nvPr/>
        </p:nvSpPr>
        <p:spPr>
          <a:xfrm>
            <a:off x="3457199" y="787663"/>
            <a:ext cx="5277601" cy="936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sz="2800" b="1" dirty="0">
                <a:latin typeface="Open Sans Semibold" panose="020B0606030504020204" pitchFamily="34" charset="0"/>
                <a:ea typeface="Open Sans Semibold" panose="020B0606030504020204" pitchFamily="34" charset="0"/>
                <a:cs typeface="Open Sans Semibold" panose="020B0606030504020204" pitchFamily="34" charset="0"/>
              </a:rPr>
              <a:t>Safe Harbour Notice</a:t>
            </a:r>
            <a:endParaRPr lang="en-GB" sz="2800" b="1" dirty="0"/>
          </a:p>
        </p:txBody>
      </p:sp>
      <p:sp>
        <p:nvSpPr>
          <p:cNvPr id="19" name="Title 1">
            <a:extLst>
              <a:ext uri="{FF2B5EF4-FFF2-40B4-BE49-F238E27FC236}">
                <a16:creationId xmlns:a16="http://schemas.microsoft.com/office/drawing/2014/main" id="{F3264B61-95F9-C204-C1F9-3CD96AEF4C10}"/>
              </a:ext>
            </a:extLst>
          </p:cNvPr>
          <p:cNvSpPr txBox="1">
            <a:spLocks/>
          </p:cNvSpPr>
          <p:nvPr/>
        </p:nvSpPr>
        <p:spPr>
          <a:xfrm>
            <a:off x="1866388" y="1608094"/>
            <a:ext cx="8459224" cy="4231106"/>
          </a:xfrm>
          <a:prstGeom prst="rect">
            <a:avLst/>
          </a:prstGeom>
        </p:spPr>
        <p:txBody>
          <a:bodyPr vert="horz" lIns="91440" tIns="45720" rIns="91440" bIns="45720" numCol="1"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000" dirty="0">
                <a:solidFill>
                  <a:schemeClr val="bg1"/>
                </a:solidFill>
              </a:rPr>
              <a:t>Certain statements made in the context of the buildingSMART meetings, its presentations and subsequent follow-up information, including Q&amp;A materials, are forward-looking statements which may include roadmaps, project plans, release plans and development timescales that are estimates and projections.</a:t>
            </a:r>
          </a:p>
          <a:p>
            <a:pPr algn="ctr"/>
            <a:endParaRPr lang="en-GB" sz="2000" dirty="0">
              <a:solidFill>
                <a:schemeClr val="bg1"/>
              </a:solidFill>
            </a:endParaRPr>
          </a:p>
          <a:p>
            <a:pPr algn="ctr"/>
            <a:r>
              <a:rPr lang="en-GB" sz="2000" dirty="0">
                <a:solidFill>
                  <a:schemeClr val="bg1"/>
                </a:solidFill>
              </a:rPr>
              <a:t>No assurance is given that buildingSMART International and/or any third-parties involved (including software vendors) in the work will be able to meet such estimates or projections by the dates specified, or at all.</a:t>
            </a:r>
          </a:p>
          <a:p>
            <a:pPr algn="ctr"/>
            <a:endParaRPr lang="en-GB" sz="2000" dirty="0">
              <a:solidFill>
                <a:schemeClr val="bg1"/>
              </a:solidFill>
            </a:endParaRPr>
          </a:p>
          <a:p>
            <a:pPr algn="ctr"/>
            <a:r>
              <a:rPr lang="en-GB" sz="2000" dirty="0">
                <a:solidFill>
                  <a:schemeClr val="bg1"/>
                </a:solidFill>
              </a:rPr>
              <a:t>They are not a commitment to deliver any update, milestone, development or functionality and should not be relied upon when making investment or purchasing decisions. buildingSMART International reserves the right to make changes to all such information at its sole discretion or subject to the agreement of third-parties where required.</a:t>
            </a:r>
          </a:p>
        </p:txBody>
      </p:sp>
    </p:spTree>
    <p:extLst>
      <p:ext uri="{BB962C8B-B14F-4D97-AF65-F5344CB8AC3E}">
        <p14:creationId xmlns:p14="http://schemas.microsoft.com/office/powerpoint/2010/main" val="35580131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2E8113-A4C2-DCDE-32FF-B22315E53001}"/>
            </a:ext>
          </a:extLst>
        </p:cNvPr>
        <p:cNvGrpSpPr/>
        <p:nvPr/>
      </p:nvGrpSpPr>
      <p:grpSpPr>
        <a:xfrm>
          <a:off x="0" y="0"/>
          <a:ext cx="0" cy="0"/>
          <a:chOff x="0" y="0"/>
          <a:chExt cx="0" cy="0"/>
        </a:xfrm>
      </p:grpSpPr>
      <p:grpSp>
        <p:nvGrpSpPr>
          <p:cNvPr id="50" name="Group 49">
            <a:extLst>
              <a:ext uri="{FF2B5EF4-FFF2-40B4-BE49-F238E27FC236}">
                <a16:creationId xmlns:a16="http://schemas.microsoft.com/office/drawing/2014/main" id="{0E89F403-B727-CD7C-9A4B-FAD89920ADDD}"/>
              </a:ext>
            </a:extLst>
          </p:cNvPr>
          <p:cNvGrpSpPr/>
          <p:nvPr/>
        </p:nvGrpSpPr>
        <p:grpSpPr>
          <a:xfrm>
            <a:off x="9130590" y="1800000"/>
            <a:ext cx="2390621" cy="2298972"/>
            <a:chOff x="9025306" y="4378280"/>
            <a:chExt cx="1684581" cy="1620000"/>
          </a:xfrm>
        </p:grpSpPr>
        <p:sp>
          <p:nvSpPr>
            <p:cNvPr id="51" name="Doughnut 50">
              <a:extLst>
                <a:ext uri="{FF2B5EF4-FFF2-40B4-BE49-F238E27FC236}">
                  <a16:creationId xmlns:a16="http://schemas.microsoft.com/office/drawing/2014/main" id="{73611943-06CA-6ECD-B374-D9DC970E7813}"/>
                </a:ext>
              </a:extLst>
            </p:cNvPr>
            <p:cNvSpPr/>
            <p:nvPr/>
          </p:nvSpPr>
          <p:spPr>
            <a:xfrm>
              <a:off x="9089887" y="4378280"/>
              <a:ext cx="1620000" cy="1620000"/>
            </a:xfrm>
            <a:prstGeom prst="donut">
              <a:avLst>
                <a:gd name="adj" fmla="val 8048"/>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2" name="Rectangle 51">
              <a:extLst>
                <a:ext uri="{FF2B5EF4-FFF2-40B4-BE49-F238E27FC236}">
                  <a16:creationId xmlns:a16="http://schemas.microsoft.com/office/drawing/2014/main" id="{EF3B3AC4-AC1B-45AB-C3A9-92199A945E89}"/>
                </a:ext>
              </a:extLst>
            </p:cNvPr>
            <p:cNvSpPr/>
            <p:nvPr/>
          </p:nvSpPr>
          <p:spPr>
            <a:xfrm>
              <a:off x="9025306" y="4378280"/>
              <a:ext cx="874582" cy="1620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7" name="Content Placeholder 6">
            <a:extLst>
              <a:ext uri="{FF2B5EF4-FFF2-40B4-BE49-F238E27FC236}">
                <a16:creationId xmlns:a16="http://schemas.microsoft.com/office/drawing/2014/main" id="{17D407D2-AC43-E9D7-A8DC-E666C6D6081F}"/>
              </a:ext>
            </a:extLst>
          </p:cNvPr>
          <p:cNvPicPr>
            <a:picLocks noGrp="1" noChangeAspect="1"/>
          </p:cNvPicPr>
          <p:nvPr>
            <p:ph idx="1"/>
          </p:nvPr>
        </p:nvPicPr>
        <p:blipFill>
          <a:blip r:embed="rId3"/>
          <a:srcRect/>
          <a:stretch/>
        </p:blipFill>
        <p:spPr>
          <a:xfrm>
            <a:off x="785479" y="444516"/>
            <a:ext cx="2587861" cy="1293931"/>
          </a:xfrm>
          <a:prstGeom prst="rect">
            <a:avLst/>
          </a:prstGeom>
        </p:spPr>
      </p:pic>
      <p:sp>
        <p:nvSpPr>
          <p:cNvPr id="2" name="TextBox 1">
            <a:extLst>
              <a:ext uri="{FF2B5EF4-FFF2-40B4-BE49-F238E27FC236}">
                <a16:creationId xmlns:a16="http://schemas.microsoft.com/office/drawing/2014/main" id="{FD7B15F7-95BD-4040-2298-5B71D515ECB2}"/>
              </a:ext>
            </a:extLst>
          </p:cNvPr>
          <p:cNvSpPr txBox="1"/>
          <p:nvPr/>
        </p:nvSpPr>
        <p:spPr>
          <a:xfrm>
            <a:off x="3022370" y="570949"/>
            <a:ext cx="165782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600" b="0" i="0" u="none" strike="noStrike" kern="1200" cap="none" spc="0" normalizeH="0" baseline="0" noProof="0" dirty="0">
                <a:ln>
                  <a:noFill/>
                </a:ln>
                <a:solidFill>
                  <a:srgbClr val="F00023"/>
                </a:solidFill>
                <a:effectLst/>
                <a:uLnTx/>
                <a:uFillTx/>
                <a:latin typeface="Chalkduster" panose="03050602040202020205" pitchFamily="66" charset="77"/>
                <a:ea typeface="+mn-ea"/>
                <a:cs typeface="+mn-cs"/>
              </a:rPr>
              <a:t>5</a:t>
            </a:r>
            <a:r>
              <a:rPr kumimoji="0" lang="en-GB" sz="4800" b="0" i="0" u="none" strike="noStrike" kern="1200" cap="none" spc="0" normalizeH="0" baseline="0" noProof="0" dirty="0">
                <a:ln>
                  <a:noFill/>
                </a:ln>
                <a:solidFill>
                  <a:prstClr val="white">
                    <a:lumMod val="65000"/>
                  </a:prstClr>
                </a:solidFill>
                <a:effectLst/>
                <a:uLnTx/>
                <a:uFillTx/>
                <a:latin typeface="Chalkduster" panose="03050602040202020205" pitchFamily="66" charset="77"/>
                <a:ea typeface="+mn-ea"/>
                <a:cs typeface="+mn-cs"/>
              </a:rPr>
              <a:t>/</a:t>
            </a:r>
            <a:r>
              <a:rPr kumimoji="0" lang="en-GB" sz="6600" b="0" i="0" u="none" strike="noStrike" kern="1200" cap="none" spc="0" normalizeH="0" baseline="0" noProof="0" dirty="0">
                <a:ln>
                  <a:noFill/>
                </a:ln>
                <a:solidFill>
                  <a:srgbClr val="F00023"/>
                </a:solidFill>
                <a:effectLst/>
                <a:uLnTx/>
                <a:uFillTx/>
                <a:latin typeface="Chalkduster" panose="03050602040202020205" pitchFamily="66" charset="77"/>
                <a:ea typeface="+mn-ea"/>
                <a:cs typeface="+mn-cs"/>
              </a:rPr>
              <a:t>X</a:t>
            </a:r>
          </a:p>
        </p:txBody>
      </p:sp>
      <p:sp>
        <p:nvSpPr>
          <p:cNvPr id="4" name="TextBox 3">
            <a:extLst>
              <a:ext uri="{FF2B5EF4-FFF2-40B4-BE49-F238E27FC236}">
                <a16:creationId xmlns:a16="http://schemas.microsoft.com/office/drawing/2014/main" id="{68B78A44-82AA-F04D-C603-D44CAFE60085}"/>
              </a:ext>
            </a:extLst>
          </p:cNvPr>
          <p:cNvSpPr txBox="1"/>
          <p:nvPr/>
        </p:nvSpPr>
        <p:spPr>
          <a:xfrm>
            <a:off x="661689" y="123153"/>
            <a:ext cx="3521990"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prstClr val="black"/>
                </a:solidFill>
                <a:effectLst/>
                <a:uLnTx/>
                <a:uFillTx/>
                <a:latin typeface="Aptos" panose="02110004020202020204"/>
                <a:ea typeface="+mn-ea"/>
                <a:cs typeface="+mn-cs"/>
              </a:rPr>
              <a:t>Unofficial logo – please don’t sue me</a:t>
            </a:r>
          </a:p>
        </p:txBody>
      </p:sp>
      <p:sp>
        <p:nvSpPr>
          <p:cNvPr id="6" name="Title 1">
            <a:extLst>
              <a:ext uri="{FF2B5EF4-FFF2-40B4-BE49-F238E27FC236}">
                <a16:creationId xmlns:a16="http://schemas.microsoft.com/office/drawing/2014/main" id="{D748916D-124A-E46A-0329-1E101DCDDEA5}"/>
              </a:ext>
            </a:extLst>
          </p:cNvPr>
          <p:cNvSpPr txBox="1">
            <a:spLocks/>
          </p:cNvSpPr>
          <p:nvPr/>
        </p:nvSpPr>
        <p:spPr>
          <a:xfrm>
            <a:off x="216744" y="1738447"/>
            <a:ext cx="4774386" cy="989459"/>
          </a:xfrm>
          <a:prstGeom prst="rect">
            <a:avLst/>
          </a:prstGeom>
        </p:spPr>
        <p:txBody>
          <a:bodyPr vert="horz" lIns="91440" tIns="45720" rIns="91440" bIns="45720" rtlCol="0" anchor="ctr">
            <a:noAutofit/>
            <a:scene3d>
              <a:camera prst="orthographicFront"/>
              <a:lightRig rig="soft" dir="t"/>
            </a:scene3d>
            <a:sp3d extrusionH="12700" prstMaterial="plastic"/>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200" b="0" i="0" u="none" strike="noStrike" kern="1200" cap="none" spc="300" normalizeH="0" baseline="0" noProof="0" dirty="0">
                <a:ln>
                  <a:noFill/>
                </a:ln>
                <a:solidFill>
                  <a:prstClr val="black">
                    <a:alpha val="85000"/>
                  </a:prstClr>
                </a:solidFill>
                <a:effectLst>
                  <a:outerShdw blurRad="50800" dist="38100" dir="2700000" algn="tl" rotWithShape="0">
                    <a:prstClr val="black">
                      <a:alpha val="40000"/>
                    </a:prstClr>
                  </a:outerShdw>
                  <a:reflection blurRad="6350" stA="35000" endPos="25115" dist="12700" dir="5400000" sy="-100000" algn="bl" rotWithShape="0"/>
                </a:effectLst>
                <a:uLnTx/>
                <a:uFillTx/>
                <a:latin typeface="Impact" panose="020B0806030902050204" pitchFamily="34" charset="0"/>
                <a:ea typeface="+mj-ea"/>
                <a:cs typeface="Phosphate Solid" panose="02000506050000020004" pitchFamily="2" charset="77"/>
              </a:rPr>
              <a:t>The next generation</a:t>
            </a:r>
          </a:p>
        </p:txBody>
      </p:sp>
      <p:sp>
        <p:nvSpPr>
          <p:cNvPr id="12" name="Rectangle 11">
            <a:extLst>
              <a:ext uri="{FF2B5EF4-FFF2-40B4-BE49-F238E27FC236}">
                <a16:creationId xmlns:a16="http://schemas.microsoft.com/office/drawing/2014/main" id="{FBB89F59-C73F-DE3E-7526-459A3B8FD9B9}"/>
              </a:ext>
            </a:extLst>
          </p:cNvPr>
          <p:cNvSpPr/>
          <p:nvPr/>
        </p:nvSpPr>
        <p:spPr>
          <a:xfrm>
            <a:off x="5766075" y="1800000"/>
            <a:ext cx="4616979" cy="184928"/>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29" name="Group 28">
            <a:extLst>
              <a:ext uri="{FF2B5EF4-FFF2-40B4-BE49-F238E27FC236}">
                <a16:creationId xmlns:a16="http://schemas.microsoft.com/office/drawing/2014/main" id="{CC322AC5-CC9A-AB8C-4846-57F600803C22}"/>
              </a:ext>
            </a:extLst>
          </p:cNvPr>
          <p:cNvGrpSpPr/>
          <p:nvPr/>
        </p:nvGrpSpPr>
        <p:grpSpPr>
          <a:xfrm rot="10800000">
            <a:off x="2179871" y="3916094"/>
            <a:ext cx="2390621" cy="2298972"/>
            <a:chOff x="9025306" y="4378280"/>
            <a:chExt cx="1684581" cy="1620000"/>
          </a:xfrm>
        </p:grpSpPr>
        <p:sp>
          <p:nvSpPr>
            <p:cNvPr id="30" name="Doughnut 29">
              <a:extLst>
                <a:ext uri="{FF2B5EF4-FFF2-40B4-BE49-F238E27FC236}">
                  <a16:creationId xmlns:a16="http://schemas.microsoft.com/office/drawing/2014/main" id="{2ED2D5DF-FD7E-BF54-754D-854A29E517EE}"/>
                </a:ext>
              </a:extLst>
            </p:cNvPr>
            <p:cNvSpPr/>
            <p:nvPr/>
          </p:nvSpPr>
          <p:spPr>
            <a:xfrm>
              <a:off x="9089887" y="4378280"/>
              <a:ext cx="1620000" cy="1620000"/>
            </a:xfrm>
            <a:prstGeom prst="donut">
              <a:avLst>
                <a:gd name="adj" fmla="val 8048"/>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1" name="Rectangle 30">
              <a:extLst>
                <a:ext uri="{FF2B5EF4-FFF2-40B4-BE49-F238E27FC236}">
                  <a16:creationId xmlns:a16="http://schemas.microsoft.com/office/drawing/2014/main" id="{124ED781-3D09-D15D-9626-6AEA0710BCB4}"/>
                </a:ext>
              </a:extLst>
            </p:cNvPr>
            <p:cNvSpPr/>
            <p:nvPr/>
          </p:nvSpPr>
          <p:spPr>
            <a:xfrm>
              <a:off x="9025306" y="4378280"/>
              <a:ext cx="874582" cy="1620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3" name="Rectangle 12">
            <a:extLst>
              <a:ext uri="{FF2B5EF4-FFF2-40B4-BE49-F238E27FC236}">
                <a16:creationId xmlns:a16="http://schemas.microsoft.com/office/drawing/2014/main" id="{03E5D163-BD4B-31FE-BC20-A7508CE6EDC5}"/>
              </a:ext>
            </a:extLst>
          </p:cNvPr>
          <p:cNvSpPr/>
          <p:nvPr/>
        </p:nvSpPr>
        <p:spPr>
          <a:xfrm>
            <a:off x="3329355" y="3916800"/>
            <a:ext cx="7053700" cy="184928"/>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671A1A3C-2ED7-1250-D59C-DB68173C13F3}"/>
              </a:ext>
            </a:extLst>
          </p:cNvPr>
          <p:cNvSpPr/>
          <p:nvPr/>
        </p:nvSpPr>
        <p:spPr>
          <a:xfrm>
            <a:off x="3329355" y="6030138"/>
            <a:ext cx="7092000" cy="184928"/>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35" name="Group 34">
            <a:extLst>
              <a:ext uri="{FF2B5EF4-FFF2-40B4-BE49-F238E27FC236}">
                <a16:creationId xmlns:a16="http://schemas.microsoft.com/office/drawing/2014/main" id="{2E6951D8-3DFF-A66C-2971-B47A2D6A550F}"/>
              </a:ext>
            </a:extLst>
          </p:cNvPr>
          <p:cNvGrpSpPr/>
          <p:nvPr/>
        </p:nvGrpSpPr>
        <p:grpSpPr>
          <a:xfrm>
            <a:off x="6079524" y="1368829"/>
            <a:ext cx="335564" cy="335564"/>
            <a:chOff x="7706703" y="2984240"/>
            <a:chExt cx="470052" cy="470052"/>
          </a:xfrm>
        </p:grpSpPr>
        <p:sp>
          <p:nvSpPr>
            <p:cNvPr id="32" name="Teardrop 31">
              <a:extLst>
                <a:ext uri="{FF2B5EF4-FFF2-40B4-BE49-F238E27FC236}">
                  <a16:creationId xmlns:a16="http://schemas.microsoft.com/office/drawing/2014/main" id="{8541381B-B437-4895-0B49-F4DADBE62D03}"/>
                </a:ext>
              </a:extLst>
            </p:cNvPr>
            <p:cNvSpPr/>
            <p:nvPr/>
          </p:nvSpPr>
          <p:spPr>
            <a:xfrm rot="8100000">
              <a:off x="7706703" y="2984240"/>
              <a:ext cx="470052" cy="470052"/>
            </a:xfrm>
            <a:prstGeom prst="teardrop">
              <a:avLst/>
            </a:prstGeom>
            <a:solidFill>
              <a:srgbClr val="004F9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3" name="Oval 32">
              <a:extLst>
                <a:ext uri="{FF2B5EF4-FFF2-40B4-BE49-F238E27FC236}">
                  <a16:creationId xmlns:a16="http://schemas.microsoft.com/office/drawing/2014/main" id="{0C783C96-0B31-1935-5AF3-F417E67D09E0}"/>
                </a:ext>
              </a:extLst>
            </p:cNvPr>
            <p:cNvSpPr/>
            <p:nvPr/>
          </p:nvSpPr>
          <p:spPr>
            <a:xfrm>
              <a:off x="7784567" y="3068333"/>
              <a:ext cx="314325" cy="31432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36" name="Title 1">
            <a:extLst>
              <a:ext uri="{FF2B5EF4-FFF2-40B4-BE49-F238E27FC236}">
                <a16:creationId xmlns:a16="http://schemas.microsoft.com/office/drawing/2014/main" id="{EFEB4FC5-264D-F8F6-335B-E9273AF34C8A}"/>
              </a:ext>
            </a:extLst>
          </p:cNvPr>
          <p:cNvSpPr txBox="1">
            <a:spLocks/>
          </p:cNvSpPr>
          <p:nvPr/>
        </p:nvSpPr>
        <p:spPr>
          <a:xfrm>
            <a:off x="5765530" y="2067652"/>
            <a:ext cx="965758" cy="391516"/>
          </a:xfrm>
          <a:prstGeom prst="rect">
            <a:avLst/>
          </a:prstGeom>
        </p:spPr>
        <p:txBody>
          <a:bodyPr vert="horz" lIns="91440" tIns="45720" rIns="91440" bIns="45720" rtlCol="0" anchor="ctr">
            <a:noAutofit/>
            <a:scene3d>
              <a:camera prst="orthographicFront"/>
              <a:lightRig rig="soft" dir="t"/>
            </a:scene3d>
            <a:sp3d extrusionH="12700" prstMaterial="plastic"/>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000" b="0" i="0" u="none" strike="noStrike" kern="1200" cap="none" spc="0" normalizeH="0" baseline="0" noProof="0" dirty="0">
                <a:ln>
                  <a:noFill/>
                </a:ln>
                <a:solidFill>
                  <a:srgbClr val="004F9F">
                    <a:alpha val="85000"/>
                  </a:srgbClr>
                </a:solidFill>
                <a:effectLst>
                  <a:outerShdw blurRad="50800" dist="38100" dir="2700000" algn="tl" rotWithShape="0">
                    <a:prstClr val="black">
                      <a:alpha val="40000"/>
                    </a:prstClr>
                  </a:outerShdw>
                  <a:reflection blurRad="6350" stA="35000" endPos="25115" dist="12700" dir="5400000" sy="-100000" algn="bl" rotWithShape="0"/>
                </a:effectLst>
                <a:uLnTx/>
                <a:uFillTx/>
                <a:latin typeface="Impact" panose="020B0806030902050204" pitchFamily="34" charset="0"/>
                <a:ea typeface="+mj-ea"/>
                <a:cs typeface="Phosphate Solid" panose="02000506050000020004" pitchFamily="2" charset="77"/>
              </a:rPr>
              <a:t>2020</a:t>
            </a:r>
          </a:p>
        </p:txBody>
      </p:sp>
      <p:sp>
        <p:nvSpPr>
          <p:cNvPr id="37" name="Title 1">
            <a:extLst>
              <a:ext uri="{FF2B5EF4-FFF2-40B4-BE49-F238E27FC236}">
                <a16:creationId xmlns:a16="http://schemas.microsoft.com/office/drawing/2014/main" id="{FEBE7CE6-CE6B-8EB4-D961-743C9390AD29}"/>
              </a:ext>
            </a:extLst>
          </p:cNvPr>
          <p:cNvSpPr txBox="1">
            <a:spLocks/>
          </p:cNvSpPr>
          <p:nvPr/>
        </p:nvSpPr>
        <p:spPr>
          <a:xfrm>
            <a:off x="7637001" y="2067652"/>
            <a:ext cx="965758" cy="391516"/>
          </a:xfrm>
          <a:prstGeom prst="rect">
            <a:avLst/>
          </a:prstGeom>
        </p:spPr>
        <p:txBody>
          <a:bodyPr vert="horz" lIns="91440" tIns="45720" rIns="91440" bIns="45720" rtlCol="0" anchor="ctr">
            <a:noAutofit/>
            <a:scene3d>
              <a:camera prst="orthographicFront"/>
              <a:lightRig rig="soft" dir="t"/>
            </a:scene3d>
            <a:sp3d extrusionH="12700" prstMaterial="plastic"/>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000" b="0" i="0" u="none" strike="noStrike" kern="1200" cap="none" spc="0" normalizeH="0" baseline="0" noProof="0" dirty="0">
                <a:ln>
                  <a:noFill/>
                </a:ln>
                <a:solidFill>
                  <a:srgbClr val="004F9F">
                    <a:alpha val="85000"/>
                  </a:srgbClr>
                </a:solidFill>
                <a:effectLst>
                  <a:outerShdw blurRad="50800" dist="38100" dir="2700000" algn="tl" rotWithShape="0">
                    <a:prstClr val="black">
                      <a:alpha val="40000"/>
                    </a:prstClr>
                  </a:outerShdw>
                  <a:reflection blurRad="6350" stA="35000" endPos="25115" dist="12700" dir="5400000" sy="-100000" algn="bl" rotWithShape="0"/>
                </a:effectLst>
                <a:uLnTx/>
                <a:uFillTx/>
                <a:latin typeface="Impact" panose="020B0806030902050204" pitchFamily="34" charset="0"/>
                <a:ea typeface="+mj-ea"/>
                <a:cs typeface="Phosphate Solid" panose="02000506050000020004" pitchFamily="2" charset="77"/>
              </a:rPr>
              <a:t>2021</a:t>
            </a:r>
          </a:p>
        </p:txBody>
      </p:sp>
      <p:sp>
        <p:nvSpPr>
          <p:cNvPr id="38" name="Title 1">
            <a:extLst>
              <a:ext uri="{FF2B5EF4-FFF2-40B4-BE49-F238E27FC236}">
                <a16:creationId xmlns:a16="http://schemas.microsoft.com/office/drawing/2014/main" id="{E56D0095-A4E9-874C-DADC-35445759D9FF}"/>
              </a:ext>
            </a:extLst>
          </p:cNvPr>
          <p:cNvSpPr txBox="1">
            <a:spLocks/>
          </p:cNvSpPr>
          <p:nvPr/>
        </p:nvSpPr>
        <p:spPr>
          <a:xfrm>
            <a:off x="9508472" y="2067652"/>
            <a:ext cx="965758" cy="391516"/>
          </a:xfrm>
          <a:prstGeom prst="rect">
            <a:avLst/>
          </a:prstGeom>
        </p:spPr>
        <p:txBody>
          <a:bodyPr vert="horz" lIns="91440" tIns="45720" rIns="91440" bIns="45720" rtlCol="0" anchor="ctr">
            <a:noAutofit/>
            <a:scene3d>
              <a:camera prst="orthographicFront"/>
              <a:lightRig rig="soft" dir="t"/>
            </a:scene3d>
            <a:sp3d extrusionH="12700" prstMaterial="plastic"/>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000" b="0" i="0" u="none" strike="noStrike" kern="1200" cap="none" spc="0" normalizeH="0" baseline="0" noProof="0" dirty="0">
                <a:ln>
                  <a:noFill/>
                </a:ln>
                <a:solidFill>
                  <a:srgbClr val="004F9F">
                    <a:alpha val="85000"/>
                  </a:srgbClr>
                </a:solidFill>
                <a:effectLst>
                  <a:outerShdw blurRad="50800" dist="38100" dir="2700000" algn="tl" rotWithShape="0">
                    <a:prstClr val="black">
                      <a:alpha val="40000"/>
                    </a:prstClr>
                  </a:outerShdw>
                  <a:reflection blurRad="6350" stA="35000" endPos="25115" dist="12700" dir="5400000" sy="-100000" algn="bl" rotWithShape="0"/>
                </a:effectLst>
                <a:uLnTx/>
                <a:uFillTx/>
                <a:latin typeface="Impact" panose="020B0806030902050204" pitchFamily="34" charset="0"/>
                <a:ea typeface="+mj-ea"/>
                <a:cs typeface="Phosphate Solid" panose="02000506050000020004" pitchFamily="2" charset="77"/>
              </a:rPr>
              <a:t>2022</a:t>
            </a:r>
          </a:p>
        </p:txBody>
      </p:sp>
      <p:sp>
        <p:nvSpPr>
          <p:cNvPr id="39" name="Title 1">
            <a:extLst>
              <a:ext uri="{FF2B5EF4-FFF2-40B4-BE49-F238E27FC236}">
                <a16:creationId xmlns:a16="http://schemas.microsoft.com/office/drawing/2014/main" id="{297C5C7C-0D87-8A01-E58C-99C28C5C426E}"/>
              </a:ext>
            </a:extLst>
          </p:cNvPr>
          <p:cNvSpPr txBox="1">
            <a:spLocks/>
          </p:cNvSpPr>
          <p:nvPr/>
        </p:nvSpPr>
        <p:spPr>
          <a:xfrm>
            <a:off x="7637001" y="4181696"/>
            <a:ext cx="965758" cy="391516"/>
          </a:xfrm>
          <a:prstGeom prst="rect">
            <a:avLst/>
          </a:prstGeom>
        </p:spPr>
        <p:txBody>
          <a:bodyPr vert="horz" lIns="91440" tIns="45720" rIns="91440" bIns="45720" rtlCol="0" anchor="ctr">
            <a:noAutofit/>
            <a:scene3d>
              <a:camera prst="orthographicFront"/>
              <a:lightRig rig="soft" dir="t"/>
            </a:scene3d>
            <a:sp3d extrusionH="12700" prstMaterial="plastic"/>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000" b="0" i="0" u="none" strike="noStrike" kern="1200" cap="none" spc="0" normalizeH="0" baseline="0" noProof="0" dirty="0">
                <a:ln>
                  <a:noFill/>
                </a:ln>
                <a:solidFill>
                  <a:srgbClr val="004F9F">
                    <a:alpha val="85000"/>
                  </a:srgbClr>
                </a:solidFill>
                <a:effectLst>
                  <a:outerShdw blurRad="50800" dist="38100" dir="2700000" algn="tl" rotWithShape="0">
                    <a:prstClr val="black">
                      <a:alpha val="40000"/>
                    </a:prstClr>
                  </a:outerShdw>
                  <a:reflection blurRad="6350" stA="35000" endPos="25115" dist="12700" dir="5400000" sy="-100000" algn="bl" rotWithShape="0"/>
                </a:effectLst>
                <a:uLnTx/>
                <a:uFillTx/>
                <a:latin typeface="Impact" panose="020B0806030902050204" pitchFamily="34" charset="0"/>
                <a:ea typeface="+mj-ea"/>
                <a:cs typeface="Phosphate Solid" panose="02000506050000020004" pitchFamily="2" charset="77"/>
              </a:rPr>
              <a:t>2024</a:t>
            </a:r>
          </a:p>
        </p:txBody>
      </p:sp>
      <p:sp>
        <p:nvSpPr>
          <p:cNvPr id="40" name="Title 1">
            <a:extLst>
              <a:ext uri="{FF2B5EF4-FFF2-40B4-BE49-F238E27FC236}">
                <a16:creationId xmlns:a16="http://schemas.microsoft.com/office/drawing/2014/main" id="{CCB877AF-89E1-976F-87F2-9A6ABD7DB857}"/>
              </a:ext>
            </a:extLst>
          </p:cNvPr>
          <p:cNvSpPr txBox="1">
            <a:spLocks/>
          </p:cNvSpPr>
          <p:nvPr/>
        </p:nvSpPr>
        <p:spPr>
          <a:xfrm>
            <a:off x="9508472" y="4181696"/>
            <a:ext cx="965758" cy="391516"/>
          </a:xfrm>
          <a:prstGeom prst="rect">
            <a:avLst/>
          </a:prstGeom>
        </p:spPr>
        <p:txBody>
          <a:bodyPr vert="horz" lIns="91440" tIns="45720" rIns="91440" bIns="45720" rtlCol="0" anchor="ctr">
            <a:noAutofit/>
            <a:scene3d>
              <a:camera prst="orthographicFront"/>
              <a:lightRig rig="soft" dir="t"/>
            </a:scene3d>
            <a:sp3d extrusionH="12700" prstMaterial="plastic"/>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000" b="0" i="0" u="none" strike="noStrike" kern="1200" cap="none" spc="0" normalizeH="0" baseline="0" noProof="0" dirty="0">
                <a:ln>
                  <a:noFill/>
                </a:ln>
                <a:solidFill>
                  <a:srgbClr val="004F9F">
                    <a:alpha val="85000"/>
                  </a:srgbClr>
                </a:solidFill>
                <a:effectLst>
                  <a:outerShdw blurRad="50800" dist="38100" dir="2700000" algn="tl" rotWithShape="0">
                    <a:prstClr val="black">
                      <a:alpha val="40000"/>
                    </a:prstClr>
                  </a:outerShdw>
                  <a:reflection blurRad="6350" stA="35000" endPos="25115" dist="12700" dir="5400000" sy="-100000" algn="bl" rotWithShape="0"/>
                </a:effectLst>
                <a:uLnTx/>
                <a:uFillTx/>
                <a:latin typeface="Impact" panose="020B0806030902050204" pitchFamily="34" charset="0"/>
                <a:ea typeface="+mj-ea"/>
                <a:cs typeface="Phosphate Solid" panose="02000506050000020004" pitchFamily="2" charset="77"/>
              </a:rPr>
              <a:t>2023</a:t>
            </a:r>
          </a:p>
        </p:txBody>
      </p:sp>
      <p:sp>
        <p:nvSpPr>
          <p:cNvPr id="41" name="Title 1">
            <a:extLst>
              <a:ext uri="{FF2B5EF4-FFF2-40B4-BE49-F238E27FC236}">
                <a16:creationId xmlns:a16="http://schemas.microsoft.com/office/drawing/2014/main" id="{6B69128D-8E9B-72F3-D30C-298422849F7D}"/>
              </a:ext>
            </a:extLst>
          </p:cNvPr>
          <p:cNvSpPr txBox="1">
            <a:spLocks/>
          </p:cNvSpPr>
          <p:nvPr/>
        </p:nvSpPr>
        <p:spPr>
          <a:xfrm>
            <a:off x="5764427" y="4181696"/>
            <a:ext cx="965758" cy="391516"/>
          </a:xfrm>
          <a:prstGeom prst="rect">
            <a:avLst/>
          </a:prstGeom>
        </p:spPr>
        <p:txBody>
          <a:bodyPr vert="horz" lIns="91440" tIns="45720" rIns="91440" bIns="45720" rtlCol="0" anchor="ctr">
            <a:noAutofit/>
            <a:scene3d>
              <a:camera prst="orthographicFront"/>
              <a:lightRig rig="soft" dir="t"/>
            </a:scene3d>
            <a:sp3d extrusionH="12700" prstMaterial="plastic"/>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000" b="0" i="0" u="none" strike="noStrike" kern="1200" cap="none" spc="0" normalizeH="0" baseline="0" noProof="0" dirty="0">
                <a:ln>
                  <a:noFill/>
                </a:ln>
                <a:solidFill>
                  <a:srgbClr val="004F9F">
                    <a:alpha val="85000"/>
                  </a:srgbClr>
                </a:solidFill>
                <a:effectLst>
                  <a:outerShdw blurRad="50800" dist="38100" dir="2700000" algn="tl" rotWithShape="0">
                    <a:prstClr val="black">
                      <a:alpha val="40000"/>
                    </a:prstClr>
                  </a:outerShdw>
                  <a:reflection blurRad="6350" stA="35000" endPos="25115" dist="12700" dir="5400000" sy="-100000" algn="bl" rotWithShape="0"/>
                </a:effectLst>
                <a:uLnTx/>
                <a:uFillTx/>
                <a:latin typeface="Impact" panose="020B0806030902050204" pitchFamily="34" charset="0"/>
                <a:ea typeface="+mj-ea"/>
                <a:cs typeface="Phosphate Solid" panose="02000506050000020004" pitchFamily="2" charset="77"/>
              </a:rPr>
              <a:t>2025</a:t>
            </a:r>
          </a:p>
        </p:txBody>
      </p:sp>
      <p:sp>
        <p:nvSpPr>
          <p:cNvPr id="42" name="Title 1">
            <a:extLst>
              <a:ext uri="{FF2B5EF4-FFF2-40B4-BE49-F238E27FC236}">
                <a16:creationId xmlns:a16="http://schemas.microsoft.com/office/drawing/2014/main" id="{30361716-FC84-99EB-29D7-B56AD52C3CCD}"/>
              </a:ext>
            </a:extLst>
          </p:cNvPr>
          <p:cNvSpPr txBox="1">
            <a:spLocks/>
          </p:cNvSpPr>
          <p:nvPr/>
        </p:nvSpPr>
        <p:spPr>
          <a:xfrm>
            <a:off x="3589242" y="4181696"/>
            <a:ext cx="965758" cy="391516"/>
          </a:xfrm>
          <a:prstGeom prst="rect">
            <a:avLst/>
          </a:prstGeom>
        </p:spPr>
        <p:txBody>
          <a:bodyPr vert="horz" lIns="91440" tIns="45720" rIns="91440" bIns="45720" rtlCol="0" anchor="ctr">
            <a:noAutofit/>
            <a:scene3d>
              <a:camera prst="orthographicFront"/>
              <a:lightRig rig="soft" dir="t"/>
            </a:scene3d>
            <a:sp3d extrusionH="12700" prstMaterial="plastic"/>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000" b="0" i="0" u="none" strike="noStrike" kern="1200" cap="none" spc="0" normalizeH="0" baseline="0" noProof="0" dirty="0">
                <a:ln>
                  <a:noFill/>
                </a:ln>
                <a:solidFill>
                  <a:srgbClr val="004F9F">
                    <a:alpha val="85000"/>
                  </a:srgbClr>
                </a:solidFill>
                <a:effectLst>
                  <a:outerShdw blurRad="50800" dist="38100" dir="2700000" algn="tl" rotWithShape="0">
                    <a:prstClr val="black">
                      <a:alpha val="40000"/>
                    </a:prstClr>
                  </a:outerShdw>
                  <a:reflection blurRad="6350" stA="35000" endPos="25115" dist="12700" dir="5400000" sy="-100000" algn="bl" rotWithShape="0"/>
                </a:effectLst>
                <a:uLnTx/>
                <a:uFillTx/>
                <a:latin typeface="Impact" panose="020B0806030902050204" pitchFamily="34" charset="0"/>
                <a:ea typeface="+mj-ea"/>
                <a:cs typeface="Phosphate Solid" panose="02000506050000020004" pitchFamily="2" charset="77"/>
              </a:rPr>
              <a:t>2026</a:t>
            </a:r>
          </a:p>
        </p:txBody>
      </p:sp>
      <p:sp>
        <p:nvSpPr>
          <p:cNvPr id="43" name="Title 1">
            <a:extLst>
              <a:ext uri="{FF2B5EF4-FFF2-40B4-BE49-F238E27FC236}">
                <a16:creationId xmlns:a16="http://schemas.microsoft.com/office/drawing/2014/main" id="{9BA09A07-3F5B-4180-BE13-6F96119714E6}"/>
              </a:ext>
            </a:extLst>
          </p:cNvPr>
          <p:cNvSpPr txBox="1">
            <a:spLocks/>
          </p:cNvSpPr>
          <p:nvPr/>
        </p:nvSpPr>
        <p:spPr>
          <a:xfrm>
            <a:off x="3589242" y="6295740"/>
            <a:ext cx="965758" cy="391516"/>
          </a:xfrm>
          <a:prstGeom prst="rect">
            <a:avLst/>
          </a:prstGeom>
        </p:spPr>
        <p:txBody>
          <a:bodyPr vert="horz" lIns="91440" tIns="45720" rIns="91440" bIns="45720" rtlCol="0" anchor="ctr">
            <a:noAutofit/>
            <a:scene3d>
              <a:camera prst="orthographicFront"/>
              <a:lightRig rig="soft" dir="t"/>
            </a:scene3d>
            <a:sp3d extrusionH="12700" prstMaterial="plastic"/>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000" b="0" i="0" u="none" strike="noStrike" kern="1200" cap="none" spc="0" normalizeH="0" baseline="0" noProof="0" dirty="0">
                <a:ln>
                  <a:noFill/>
                </a:ln>
                <a:solidFill>
                  <a:srgbClr val="004F9F">
                    <a:alpha val="85000"/>
                  </a:srgbClr>
                </a:solidFill>
                <a:effectLst>
                  <a:outerShdw blurRad="50800" dist="38100" dir="2700000" algn="tl" rotWithShape="0">
                    <a:prstClr val="black">
                      <a:alpha val="40000"/>
                    </a:prstClr>
                  </a:outerShdw>
                  <a:reflection blurRad="6350" stA="35000" endPos="25115" dist="12700" dir="5400000" sy="-100000" algn="bl" rotWithShape="0"/>
                </a:effectLst>
                <a:uLnTx/>
                <a:uFillTx/>
                <a:latin typeface="Impact" panose="020B0806030902050204" pitchFamily="34" charset="0"/>
                <a:ea typeface="+mj-ea"/>
                <a:cs typeface="Phosphate Solid" panose="02000506050000020004" pitchFamily="2" charset="77"/>
              </a:rPr>
              <a:t>2027</a:t>
            </a:r>
          </a:p>
        </p:txBody>
      </p:sp>
      <p:sp>
        <p:nvSpPr>
          <p:cNvPr id="44" name="Title 1">
            <a:extLst>
              <a:ext uri="{FF2B5EF4-FFF2-40B4-BE49-F238E27FC236}">
                <a16:creationId xmlns:a16="http://schemas.microsoft.com/office/drawing/2014/main" id="{411604B6-31A8-100E-6C33-828326465104}"/>
              </a:ext>
            </a:extLst>
          </p:cNvPr>
          <p:cNvSpPr txBox="1">
            <a:spLocks/>
          </p:cNvSpPr>
          <p:nvPr/>
        </p:nvSpPr>
        <p:spPr>
          <a:xfrm>
            <a:off x="5764427" y="6295740"/>
            <a:ext cx="965758" cy="391516"/>
          </a:xfrm>
          <a:prstGeom prst="rect">
            <a:avLst/>
          </a:prstGeom>
        </p:spPr>
        <p:txBody>
          <a:bodyPr vert="horz" lIns="91440" tIns="45720" rIns="91440" bIns="45720" rtlCol="0" anchor="ctr">
            <a:noAutofit/>
            <a:scene3d>
              <a:camera prst="orthographicFront"/>
              <a:lightRig rig="soft" dir="t"/>
            </a:scene3d>
            <a:sp3d extrusionH="12700" prstMaterial="plastic"/>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000" b="0" i="0" u="none" strike="noStrike" kern="1200" cap="none" spc="0" normalizeH="0" baseline="0" noProof="0" dirty="0">
                <a:ln>
                  <a:noFill/>
                </a:ln>
                <a:solidFill>
                  <a:srgbClr val="004F9F">
                    <a:alpha val="85000"/>
                  </a:srgbClr>
                </a:solidFill>
                <a:effectLst>
                  <a:outerShdw blurRad="50800" dist="38100" dir="2700000" algn="tl" rotWithShape="0">
                    <a:prstClr val="black">
                      <a:alpha val="40000"/>
                    </a:prstClr>
                  </a:outerShdw>
                  <a:reflection blurRad="6350" stA="35000" endPos="25115" dist="12700" dir="5400000" sy="-100000" algn="bl" rotWithShape="0"/>
                </a:effectLst>
                <a:uLnTx/>
                <a:uFillTx/>
                <a:latin typeface="Impact" panose="020B0806030902050204" pitchFamily="34" charset="0"/>
                <a:ea typeface="+mj-ea"/>
                <a:cs typeface="Phosphate Solid" panose="02000506050000020004" pitchFamily="2" charset="77"/>
              </a:rPr>
              <a:t>2028</a:t>
            </a:r>
          </a:p>
        </p:txBody>
      </p:sp>
      <p:sp>
        <p:nvSpPr>
          <p:cNvPr id="45" name="Title 1">
            <a:extLst>
              <a:ext uri="{FF2B5EF4-FFF2-40B4-BE49-F238E27FC236}">
                <a16:creationId xmlns:a16="http://schemas.microsoft.com/office/drawing/2014/main" id="{E747DDBC-44AE-9BA7-E4FA-18716EDFF71A}"/>
              </a:ext>
            </a:extLst>
          </p:cNvPr>
          <p:cNvSpPr txBox="1">
            <a:spLocks/>
          </p:cNvSpPr>
          <p:nvPr/>
        </p:nvSpPr>
        <p:spPr>
          <a:xfrm>
            <a:off x="7637001" y="6295740"/>
            <a:ext cx="965758" cy="391516"/>
          </a:xfrm>
          <a:prstGeom prst="rect">
            <a:avLst/>
          </a:prstGeom>
        </p:spPr>
        <p:txBody>
          <a:bodyPr vert="horz" lIns="91440" tIns="45720" rIns="91440" bIns="45720" rtlCol="0" anchor="ctr">
            <a:noAutofit/>
            <a:scene3d>
              <a:camera prst="orthographicFront"/>
              <a:lightRig rig="soft" dir="t"/>
            </a:scene3d>
            <a:sp3d extrusionH="12700" prstMaterial="plastic"/>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000" b="0" i="0" u="none" strike="noStrike" kern="1200" cap="none" spc="0" normalizeH="0" baseline="0" noProof="0" dirty="0">
                <a:ln>
                  <a:noFill/>
                </a:ln>
                <a:solidFill>
                  <a:srgbClr val="004F9F">
                    <a:alpha val="85000"/>
                  </a:srgbClr>
                </a:solidFill>
                <a:effectLst>
                  <a:outerShdw blurRad="50800" dist="38100" dir="2700000" algn="tl" rotWithShape="0">
                    <a:prstClr val="black">
                      <a:alpha val="40000"/>
                    </a:prstClr>
                  </a:outerShdw>
                  <a:reflection blurRad="6350" stA="35000" endPos="25115" dist="12700" dir="5400000" sy="-100000" algn="bl" rotWithShape="0"/>
                </a:effectLst>
                <a:uLnTx/>
                <a:uFillTx/>
                <a:latin typeface="Impact" panose="020B0806030902050204" pitchFamily="34" charset="0"/>
                <a:ea typeface="+mj-ea"/>
                <a:cs typeface="Phosphate Solid" panose="02000506050000020004" pitchFamily="2" charset="77"/>
              </a:rPr>
              <a:t>2029</a:t>
            </a:r>
          </a:p>
        </p:txBody>
      </p:sp>
      <p:sp>
        <p:nvSpPr>
          <p:cNvPr id="46" name="TextBox 45">
            <a:extLst>
              <a:ext uri="{FF2B5EF4-FFF2-40B4-BE49-F238E27FC236}">
                <a16:creationId xmlns:a16="http://schemas.microsoft.com/office/drawing/2014/main" id="{5810DA7D-6711-5E03-5236-4A490D55D539}"/>
              </a:ext>
            </a:extLst>
          </p:cNvPr>
          <p:cNvSpPr txBox="1"/>
          <p:nvPr/>
        </p:nvSpPr>
        <p:spPr>
          <a:xfrm>
            <a:off x="5506832" y="763413"/>
            <a:ext cx="1480945"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prstClr val="black"/>
                </a:solidFill>
                <a:effectLst/>
                <a:uLnTx/>
                <a:uFillTx/>
                <a:latin typeface="Aptos" panose="02110004020202020204"/>
                <a:ea typeface="+mn-ea"/>
                <a:cs typeface="+mn-cs"/>
              </a:rPr>
              <a:t>bSI Technical Roadmap</a:t>
            </a:r>
          </a:p>
        </p:txBody>
      </p:sp>
      <p:grpSp>
        <p:nvGrpSpPr>
          <p:cNvPr id="53" name="Group 52">
            <a:extLst>
              <a:ext uri="{FF2B5EF4-FFF2-40B4-BE49-F238E27FC236}">
                <a16:creationId xmlns:a16="http://schemas.microsoft.com/office/drawing/2014/main" id="{0B0212DE-CCEE-D349-3C89-ACAC4FE849C5}"/>
              </a:ext>
            </a:extLst>
          </p:cNvPr>
          <p:cNvGrpSpPr/>
          <p:nvPr/>
        </p:nvGrpSpPr>
        <p:grpSpPr>
          <a:xfrm>
            <a:off x="4738150" y="3492627"/>
            <a:ext cx="335564" cy="335564"/>
            <a:chOff x="7706703" y="2984240"/>
            <a:chExt cx="470052" cy="470052"/>
          </a:xfrm>
        </p:grpSpPr>
        <p:sp>
          <p:nvSpPr>
            <p:cNvPr id="54" name="Teardrop 53">
              <a:extLst>
                <a:ext uri="{FF2B5EF4-FFF2-40B4-BE49-F238E27FC236}">
                  <a16:creationId xmlns:a16="http://schemas.microsoft.com/office/drawing/2014/main" id="{6705EF1D-90A9-F798-D5DF-2B5355258890}"/>
                </a:ext>
              </a:extLst>
            </p:cNvPr>
            <p:cNvSpPr/>
            <p:nvPr/>
          </p:nvSpPr>
          <p:spPr>
            <a:xfrm rot="8100000">
              <a:off x="7706703" y="2984240"/>
              <a:ext cx="470052" cy="470052"/>
            </a:xfrm>
            <a:prstGeom prst="teardrop">
              <a:avLst/>
            </a:prstGeom>
            <a:solidFill>
              <a:srgbClr val="004F9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5" name="Oval 54">
              <a:extLst>
                <a:ext uri="{FF2B5EF4-FFF2-40B4-BE49-F238E27FC236}">
                  <a16:creationId xmlns:a16="http://schemas.microsoft.com/office/drawing/2014/main" id="{81D4E4ED-6599-7712-661F-D47AE1E51DF1}"/>
                </a:ext>
              </a:extLst>
            </p:cNvPr>
            <p:cNvSpPr/>
            <p:nvPr/>
          </p:nvSpPr>
          <p:spPr>
            <a:xfrm>
              <a:off x="7784567" y="3068333"/>
              <a:ext cx="314325" cy="31432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56" name="TextBox 55">
            <a:extLst>
              <a:ext uri="{FF2B5EF4-FFF2-40B4-BE49-F238E27FC236}">
                <a16:creationId xmlns:a16="http://schemas.microsoft.com/office/drawing/2014/main" id="{89425405-3044-B0DF-DB7B-458875101D6D}"/>
              </a:ext>
            </a:extLst>
          </p:cNvPr>
          <p:cNvSpPr txBox="1"/>
          <p:nvPr/>
        </p:nvSpPr>
        <p:spPr>
          <a:xfrm>
            <a:off x="3429322" y="2886244"/>
            <a:ext cx="2930182"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1" u="none" strike="noStrike" kern="1200" cap="none" spc="0" normalizeH="0" baseline="0" noProof="0" dirty="0">
                <a:ln>
                  <a:noFill/>
                </a:ln>
                <a:solidFill>
                  <a:prstClr val="black"/>
                </a:solidFill>
                <a:effectLst/>
                <a:uLnTx/>
                <a:uFillTx/>
                <a:latin typeface="Aptos" panose="02110004020202020204"/>
                <a:ea typeface="+mn-ea"/>
                <a:cs typeface="+mn-cs"/>
              </a:rPr>
              <a:t>IFC5/X Core &amp; Modularisation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prstClr val="black"/>
                </a:solidFill>
                <a:effectLst/>
                <a:uLnTx/>
                <a:uFillTx/>
                <a:latin typeface="Aptos" panose="02110004020202020204"/>
                <a:ea typeface="+mn-ea"/>
                <a:cs typeface="+mn-cs"/>
              </a:rPr>
              <a:t>Draft Plan submitted</a:t>
            </a:r>
          </a:p>
        </p:txBody>
      </p:sp>
      <p:grpSp>
        <p:nvGrpSpPr>
          <p:cNvPr id="57" name="Group 56">
            <a:extLst>
              <a:ext uri="{FF2B5EF4-FFF2-40B4-BE49-F238E27FC236}">
                <a16:creationId xmlns:a16="http://schemas.microsoft.com/office/drawing/2014/main" id="{FDD16E3A-7961-8C16-FE2C-100ED2B52E50}"/>
              </a:ext>
            </a:extLst>
          </p:cNvPr>
          <p:cNvGrpSpPr/>
          <p:nvPr/>
        </p:nvGrpSpPr>
        <p:grpSpPr>
          <a:xfrm>
            <a:off x="7950995" y="3492627"/>
            <a:ext cx="335564" cy="335564"/>
            <a:chOff x="7706703" y="2984240"/>
            <a:chExt cx="470052" cy="470052"/>
          </a:xfrm>
        </p:grpSpPr>
        <p:sp>
          <p:nvSpPr>
            <p:cNvPr id="58" name="Teardrop 57">
              <a:extLst>
                <a:ext uri="{FF2B5EF4-FFF2-40B4-BE49-F238E27FC236}">
                  <a16:creationId xmlns:a16="http://schemas.microsoft.com/office/drawing/2014/main" id="{6A24D6AB-C7D1-9072-EF4F-780A8EFD6000}"/>
                </a:ext>
              </a:extLst>
            </p:cNvPr>
            <p:cNvSpPr/>
            <p:nvPr/>
          </p:nvSpPr>
          <p:spPr>
            <a:xfrm rot="8100000">
              <a:off x="7706703" y="2984240"/>
              <a:ext cx="470052" cy="470052"/>
            </a:xfrm>
            <a:prstGeom prst="teardrop">
              <a:avLst/>
            </a:prstGeom>
            <a:solidFill>
              <a:srgbClr val="004F9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9" name="Oval 58">
              <a:extLst>
                <a:ext uri="{FF2B5EF4-FFF2-40B4-BE49-F238E27FC236}">
                  <a16:creationId xmlns:a16="http://schemas.microsoft.com/office/drawing/2014/main" id="{9F0DDBED-B4F0-9250-5A3F-1A97D7061C56}"/>
                </a:ext>
              </a:extLst>
            </p:cNvPr>
            <p:cNvSpPr/>
            <p:nvPr/>
          </p:nvSpPr>
          <p:spPr>
            <a:xfrm>
              <a:off x="7784567" y="3068333"/>
              <a:ext cx="314325" cy="31432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60" name="TextBox 59">
            <a:extLst>
              <a:ext uri="{FF2B5EF4-FFF2-40B4-BE49-F238E27FC236}">
                <a16:creationId xmlns:a16="http://schemas.microsoft.com/office/drawing/2014/main" id="{CE09793F-F188-D1F8-889F-59E35E94C03A}"/>
              </a:ext>
            </a:extLst>
          </p:cNvPr>
          <p:cNvSpPr txBox="1"/>
          <p:nvPr/>
        </p:nvSpPr>
        <p:spPr>
          <a:xfrm>
            <a:off x="7348342" y="2886244"/>
            <a:ext cx="153806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prstClr val="black"/>
                </a:solidFill>
                <a:effectLst/>
                <a:uLnTx/>
                <a:uFillTx/>
                <a:latin typeface="Aptos" panose="02110004020202020204"/>
                <a:ea typeface="+mn-ea"/>
                <a:cs typeface="+mn-cs"/>
              </a:rPr>
              <a:t>IFC5-alpha prototype</a:t>
            </a:r>
          </a:p>
        </p:txBody>
      </p:sp>
      <p:sp>
        <p:nvSpPr>
          <p:cNvPr id="66" name="Freeform 65">
            <a:extLst>
              <a:ext uri="{FF2B5EF4-FFF2-40B4-BE49-F238E27FC236}">
                <a16:creationId xmlns:a16="http://schemas.microsoft.com/office/drawing/2014/main" id="{73C56F10-8C6A-ED61-E94F-8F5F99111C1F}"/>
              </a:ext>
            </a:extLst>
          </p:cNvPr>
          <p:cNvSpPr/>
          <p:nvPr/>
        </p:nvSpPr>
        <p:spPr>
          <a:xfrm>
            <a:off x="10381981" y="1800000"/>
            <a:ext cx="1149486" cy="2298972"/>
          </a:xfrm>
          <a:custGeom>
            <a:avLst/>
            <a:gdLst>
              <a:gd name="csX0" fmla="*/ 0 w 1149486"/>
              <a:gd name="csY0" fmla="*/ 0 h 2298972"/>
              <a:gd name="csX1" fmla="*/ 117527 w 1149486"/>
              <a:gd name="csY1" fmla="*/ 5935 h 2298972"/>
              <a:gd name="csX2" fmla="*/ 1149486 w 1149486"/>
              <a:gd name="csY2" fmla="*/ 1149486 h 2298972"/>
              <a:gd name="csX3" fmla="*/ 117527 w 1149486"/>
              <a:gd name="csY3" fmla="*/ 2293037 h 2298972"/>
              <a:gd name="csX4" fmla="*/ 0 w 1149486"/>
              <a:gd name="csY4" fmla="*/ 2298972 h 2298972"/>
              <a:gd name="csX5" fmla="*/ 0 w 1149486"/>
              <a:gd name="csY5" fmla="*/ 2113951 h 2298972"/>
              <a:gd name="csX6" fmla="*/ 98609 w 1149486"/>
              <a:gd name="csY6" fmla="*/ 2108972 h 2298972"/>
              <a:gd name="csX7" fmla="*/ 964463 w 1149486"/>
              <a:gd name="csY7" fmla="*/ 1149486 h 2298972"/>
              <a:gd name="csX8" fmla="*/ 98609 w 1149486"/>
              <a:gd name="csY8" fmla="*/ 190000 h 2298972"/>
              <a:gd name="csX9" fmla="*/ 0 w 1149486"/>
              <a:gd name="csY9" fmla="*/ 185021 h 22989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149486" h="2298972">
                <a:moveTo>
                  <a:pt x="0" y="0"/>
                </a:moveTo>
                <a:lnTo>
                  <a:pt x="117527" y="5935"/>
                </a:lnTo>
                <a:cubicBezTo>
                  <a:pt x="697163" y="64800"/>
                  <a:pt x="1149486" y="554320"/>
                  <a:pt x="1149486" y="1149486"/>
                </a:cubicBezTo>
                <a:cubicBezTo>
                  <a:pt x="1149486" y="1744652"/>
                  <a:pt x="697163" y="2234172"/>
                  <a:pt x="117527" y="2293037"/>
                </a:cubicBezTo>
                <a:lnTo>
                  <a:pt x="0" y="2298972"/>
                </a:lnTo>
                <a:lnTo>
                  <a:pt x="0" y="2113951"/>
                </a:lnTo>
                <a:lnTo>
                  <a:pt x="98609" y="2108972"/>
                </a:lnTo>
                <a:cubicBezTo>
                  <a:pt x="584946" y="2059581"/>
                  <a:pt x="964463" y="1648854"/>
                  <a:pt x="964463" y="1149486"/>
                </a:cubicBezTo>
                <a:cubicBezTo>
                  <a:pt x="964463" y="650118"/>
                  <a:pt x="584946" y="239391"/>
                  <a:pt x="98609" y="190000"/>
                </a:cubicBezTo>
                <a:lnTo>
                  <a:pt x="0" y="185021"/>
                </a:lnTo>
                <a:close/>
              </a:path>
            </a:pathLst>
          </a:custGeom>
          <a:solidFill>
            <a:srgbClr val="004F9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64" name="Rectangle 63">
            <a:extLst>
              <a:ext uri="{FF2B5EF4-FFF2-40B4-BE49-F238E27FC236}">
                <a16:creationId xmlns:a16="http://schemas.microsoft.com/office/drawing/2014/main" id="{F72C4F4E-1028-7A11-F9F2-6FAAA8DAC615}"/>
              </a:ext>
            </a:extLst>
          </p:cNvPr>
          <p:cNvSpPr/>
          <p:nvPr/>
        </p:nvSpPr>
        <p:spPr>
          <a:xfrm>
            <a:off x="6240086" y="1800000"/>
            <a:ext cx="4144929" cy="184928"/>
          </a:xfrm>
          <a:prstGeom prst="rect">
            <a:avLst/>
          </a:prstGeom>
          <a:solidFill>
            <a:srgbClr val="004F9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5" name="Rectangle 64">
            <a:extLst>
              <a:ext uri="{FF2B5EF4-FFF2-40B4-BE49-F238E27FC236}">
                <a16:creationId xmlns:a16="http://schemas.microsoft.com/office/drawing/2014/main" id="{DB256511-600D-C14D-1232-6E097950C67A}"/>
              </a:ext>
            </a:extLst>
          </p:cNvPr>
          <p:cNvSpPr/>
          <p:nvPr/>
        </p:nvSpPr>
        <p:spPr>
          <a:xfrm>
            <a:off x="4905154" y="3916800"/>
            <a:ext cx="5479862" cy="184928"/>
          </a:xfrm>
          <a:prstGeom prst="rect">
            <a:avLst/>
          </a:prstGeom>
          <a:solidFill>
            <a:srgbClr val="004F9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7" name="Title 1">
            <a:extLst>
              <a:ext uri="{FF2B5EF4-FFF2-40B4-BE49-F238E27FC236}">
                <a16:creationId xmlns:a16="http://schemas.microsoft.com/office/drawing/2014/main" id="{5988800F-6DD7-C553-ADEB-4036B32C9EE9}"/>
              </a:ext>
            </a:extLst>
          </p:cNvPr>
          <p:cNvSpPr txBox="1">
            <a:spLocks/>
          </p:cNvSpPr>
          <p:nvPr/>
        </p:nvSpPr>
        <p:spPr>
          <a:xfrm>
            <a:off x="7108688" y="1348188"/>
            <a:ext cx="1777721" cy="391516"/>
          </a:xfrm>
          <a:prstGeom prst="rect">
            <a:avLst/>
          </a:prstGeom>
        </p:spPr>
        <p:txBody>
          <a:bodyPr vert="horz" lIns="91440" tIns="45720" rIns="91440" bIns="45720" rtlCol="0" anchor="ctr">
            <a:noAutofit/>
            <a:scene3d>
              <a:camera prst="orthographicFront"/>
              <a:lightRig rig="soft" dir="t"/>
            </a:scene3d>
            <a:sp3d extrusionH="12700" prstMaterial="plastic"/>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000" b="0" i="0" u="none" strike="noStrike" kern="1200" cap="none" spc="0" normalizeH="0" baseline="0" noProof="0" dirty="0">
                <a:ln>
                  <a:noFill/>
                </a:ln>
                <a:solidFill>
                  <a:srgbClr val="004F9F">
                    <a:alpha val="85000"/>
                  </a:srgbClr>
                </a:solidFill>
                <a:effectLst>
                  <a:outerShdw blurRad="50800" dist="38100" dir="2700000" algn="tl" rotWithShape="0">
                    <a:prstClr val="black">
                      <a:alpha val="40000"/>
                    </a:prstClr>
                  </a:outerShdw>
                  <a:reflection blurRad="6350" stA="35000" endPos="25115" dist="12700" dir="5400000" sy="-100000" algn="bl" rotWithShape="0"/>
                </a:effectLst>
                <a:uLnTx/>
                <a:uFillTx/>
                <a:latin typeface="Impact" panose="020B0806030902050204" pitchFamily="34" charset="0"/>
                <a:ea typeface="+mj-ea"/>
                <a:cs typeface="Phosphate Solid" panose="02000506050000020004" pitchFamily="2" charset="77"/>
              </a:rPr>
              <a:t>incubation</a:t>
            </a:r>
          </a:p>
        </p:txBody>
      </p:sp>
      <p:grpSp>
        <p:nvGrpSpPr>
          <p:cNvPr id="68" name="Group 67">
            <a:extLst>
              <a:ext uri="{FF2B5EF4-FFF2-40B4-BE49-F238E27FC236}">
                <a16:creationId xmlns:a16="http://schemas.microsoft.com/office/drawing/2014/main" id="{7B66B363-7168-C9D3-3A9B-20F450F95E25}"/>
              </a:ext>
            </a:extLst>
          </p:cNvPr>
          <p:cNvGrpSpPr/>
          <p:nvPr/>
        </p:nvGrpSpPr>
        <p:grpSpPr>
          <a:xfrm>
            <a:off x="2686806" y="3492627"/>
            <a:ext cx="335564" cy="335564"/>
            <a:chOff x="7706703" y="2984240"/>
            <a:chExt cx="470052" cy="470052"/>
          </a:xfrm>
        </p:grpSpPr>
        <p:sp>
          <p:nvSpPr>
            <p:cNvPr id="69" name="Teardrop 68">
              <a:extLst>
                <a:ext uri="{FF2B5EF4-FFF2-40B4-BE49-F238E27FC236}">
                  <a16:creationId xmlns:a16="http://schemas.microsoft.com/office/drawing/2014/main" id="{29FC1CBE-8A76-7F27-E5ED-E9E8501FE30D}"/>
                </a:ext>
              </a:extLst>
            </p:cNvPr>
            <p:cNvSpPr/>
            <p:nvPr/>
          </p:nvSpPr>
          <p:spPr>
            <a:xfrm rot="8100000">
              <a:off x="7706703" y="2984240"/>
              <a:ext cx="470052" cy="470052"/>
            </a:xfrm>
            <a:prstGeom prst="teardrop">
              <a:avLst/>
            </a:prstGeom>
            <a:solidFill>
              <a:srgbClr val="004F9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0" name="Oval 69">
              <a:extLst>
                <a:ext uri="{FF2B5EF4-FFF2-40B4-BE49-F238E27FC236}">
                  <a16:creationId xmlns:a16="http://schemas.microsoft.com/office/drawing/2014/main" id="{24A39794-2E93-E8E8-2593-A251F8695272}"/>
                </a:ext>
              </a:extLst>
            </p:cNvPr>
            <p:cNvSpPr/>
            <p:nvPr/>
          </p:nvSpPr>
          <p:spPr>
            <a:xfrm>
              <a:off x="7784567" y="3068333"/>
              <a:ext cx="314325" cy="31432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71" name="TextBox 70">
            <a:extLst>
              <a:ext uri="{FF2B5EF4-FFF2-40B4-BE49-F238E27FC236}">
                <a16:creationId xmlns:a16="http://schemas.microsoft.com/office/drawing/2014/main" id="{2BDA91BA-C3FD-89FF-D8F2-450E17670AF7}"/>
              </a:ext>
            </a:extLst>
          </p:cNvPr>
          <p:cNvSpPr txBox="1"/>
          <p:nvPr/>
        </p:nvSpPr>
        <p:spPr>
          <a:xfrm>
            <a:off x="1822745" y="2886244"/>
            <a:ext cx="153806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prstClr val="black"/>
                </a:solidFill>
                <a:effectLst/>
                <a:uLnTx/>
                <a:uFillTx/>
                <a:latin typeface="Aptos" panose="02110004020202020204"/>
                <a:ea typeface="+mn-ea"/>
                <a:cs typeface="+mn-cs"/>
              </a:rPr>
              <a:t>Final Plan submitted</a:t>
            </a:r>
          </a:p>
        </p:txBody>
      </p:sp>
      <p:sp>
        <p:nvSpPr>
          <p:cNvPr id="72" name="Rectangle 71">
            <a:extLst>
              <a:ext uri="{FF2B5EF4-FFF2-40B4-BE49-F238E27FC236}">
                <a16:creationId xmlns:a16="http://schemas.microsoft.com/office/drawing/2014/main" id="{F464E2A3-A13A-F54E-A6AD-6C209266FDE7}"/>
              </a:ext>
            </a:extLst>
          </p:cNvPr>
          <p:cNvSpPr/>
          <p:nvPr/>
        </p:nvSpPr>
        <p:spPr>
          <a:xfrm>
            <a:off x="3323812" y="6030000"/>
            <a:ext cx="1800000" cy="184928"/>
          </a:xfrm>
          <a:prstGeom prst="rect">
            <a:avLst/>
          </a:prstGeom>
          <a:solidFill>
            <a:srgbClr val="9F358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3" name="Title 1">
            <a:extLst>
              <a:ext uri="{FF2B5EF4-FFF2-40B4-BE49-F238E27FC236}">
                <a16:creationId xmlns:a16="http://schemas.microsoft.com/office/drawing/2014/main" id="{72D5D114-BDEE-9AEF-C944-738963E34F0B}"/>
              </a:ext>
            </a:extLst>
          </p:cNvPr>
          <p:cNvSpPr txBox="1">
            <a:spLocks/>
          </p:cNvSpPr>
          <p:nvPr/>
        </p:nvSpPr>
        <p:spPr>
          <a:xfrm>
            <a:off x="262846" y="5193409"/>
            <a:ext cx="1777721" cy="391516"/>
          </a:xfrm>
          <a:prstGeom prst="rect">
            <a:avLst/>
          </a:prstGeom>
        </p:spPr>
        <p:txBody>
          <a:bodyPr vert="horz" lIns="91440" tIns="45720" rIns="91440" bIns="45720" rtlCol="0" anchor="ctr">
            <a:noAutofit/>
            <a:scene3d>
              <a:camera prst="orthographicFront"/>
              <a:lightRig rig="soft" dir="t"/>
            </a:scene3d>
            <a:sp3d extrusionH="12700" prstMaterial="plastic"/>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000" b="0" i="0" u="none" strike="noStrike" kern="1200" cap="none" spc="0" normalizeH="0" baseline="0" noProof="0" dirty="0">
                <a:ln>
                  <a:noFill/>
                </a:ln>
                <a:solidFill>
                  <a:srgbClr val="9F358B">
                    <a:alpha val="85000"/>
                  </a:srgbClr>
                </a:solidFill>
                <a:effectLst>
                  <a:outerShdw blurRad="50800" dist="38100" dir="2700000" algn="tl" rotWithShape="0">
                    <a:prstClr val="black">
                      <a:alpha val="40000"/>
                    </a:prstClr>
                  </a:outerShdw>
                  <a:reflection blurRad="6350" stA="35000" endPos="25115" dist="12700" dir="5400000" sy="-100000" algn="bl" rotWithShape="0"/>
                </a:effectLst>
                <a:uLnTx/>
                <a:uFillTx/>
                <a:latin typeface="Impact" panose="020B0806030902050204" pitchFamily="34" charset="0"/>
                <a:ea typeface="+mj-ea"/>
                <a:cs typeface="Phosphate Solid" panose="02000506050000020004" pitchFamily="2" charset="77"/>
              </a:rPr>
              <a:t>core modules development</a:t>
            </a:r>
          </a:p>
        </p:txBody>
      </p:sp>
      <p:sp>
        <p:nvSpPr>
          <p:cNvPr id="82" name="Freeform 81">
            <a:extLst>
              <a:ext uri="{FF2B5EF4-FFF2-40B4-BE49-F238E27FC236}">
                <a16:creationId xmlns:a16="http://schemas.microsoft.com/office/drawing/2014/main" id="{0B16DC3D-5AC4-72B4-F23F-9755A7212A74}"/>
              </a:ext>
            </a:extLst>
          </p:cNvPr>
          <p:cNvSpPr/>
          <p:nvPr/>
        </p:nvSpPr>
        <p:spPr>
          <a:xfrm rot="10800000">
            <a:off x="2177196" y="3915954"/>
            <a:ext cx="1149281" cy="2298974"/>
          </a:xfrm>
          <a:custGeom>
            <a:avLst/>
            <a:gdLst>
              <a:gd name="csX0" fmla="*/ 1149281 w 1149281"/>
              <a:gd name="csY0" fmla="*/ 1144317 h 2298974"/>
              <a:gd name="csX1" fmla="*/ 964258 w 1149281"/>
              <a:gd name="csY1" fmla="*/ 1144317 h 2298974"/>
              <a:gd name="csX2" fmla="*/ 960122 w 1149281"/>
              <a:gd name="csY2" fmla="*/ 1056961 h 2298974"/>
              <a:gd name="csX3" fmla="*/ 98649 w 1149281"/>
              <a:gd name="csY3" fmla="*/ 190001 h 2298974"/>
              <a:gd name="csX4" fmla="*/ 40 w 1149281"/>
              <a:gd name="csY4" fmla="*/ 185022 h 2298974"/>
              <a:gd name="csX5" fmla="*/ 40 w 1149281"/>
              <a:gd name="csY5" fmla="*/ 0 h 2298974"/>
              <a:gd name="csX6" fmla="*/ 117567 w 1149281"/>
              <a:gd name="csY6" fmla="*/ 5935 h 2298974"/>
              <a:gd name="csX7" fmla="*/ 1144304 w 1149281"/>
              <a:gd name="csY7" fmla="*/ 1039211 h 2298974"/>
              <a:gd name="csX8" fmla="*/ 39 w 1149281"/>
              <a:gd name="csY8" fmla="*/ 2298974 h 2298974"/>
              <a:gd name="csX9" fmla="*/ 0 w 1149281"/>
              <a:gd name="csY9" fmla="*/ 2298972 h 2298974"/>
              <a:gd name="csX10" fmla="*/ 40 w 1149281"/>
              <a:gd name="csY10" fmla="*/ 2298972 h 2298974"/>
              <a:gd name="csX11" fmla="*/ 40 w 1149281"/>
              <a:gd name="csY11" fmla="*/ 2298972 h 2298974"/>
              <a:gd name="csX12" fmla="*/ 88 w 1149281"/>
              <a:gd name="csY12" fmla="*/ 2298972 h 22989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149281" h="2298974">
                <a:moveTo>
                  <a:pt x="1149281" y="1144317"/>
                </a:moveTo>
                <a:lnTo>
                  <a:pt x="964258" y="1144317"/>
                </a:lnTo>
                <a:lnTo>
                  <a:pt x="960122" y="1056961"/>
                </a:lnTo>
                <a:cubicBezTo>
                  <a:pt x="916646" y="600190"/>
                  <a:pt x="554590" y="236305"/>
                  <a:pt x="98649" y="190001"/>
                </a:cubicBezTo>
                <a:lnTo>
                  <a:pt x="40" y="185022"/>
                </a:lnTo>
                <a:lnTo>
                  <a:pt x="40" y="0"/>
                </a:lnTo>
                <a:lnTo>
                  <a:pt x="117567" y="5935"/>
                </a:lnTo>
                <a:cubicBezTo>
                  <a:pt x="660976" y="61121"/>
                  <a:pt x="1092488" y="494813"/>
                  <a:pt x="1144304" y="1039211"/>
                </a:cubicBezTo>
                <a:close/>
                <a:moveTo>
                  <a:pt x="39" y="2298974"/>
                </a:moveTo>
                <a:lnTo>
                  <a:pt x="0" y="2298972"/>
                </a:lnTo>
                <a:lnTo>
                  <a:pt x="40" y="2298972"/>
                </a:lnTo>
                <a:lnTo>
                  <a:pt x="40" y="2298972"/>
                </a:lnTo>
                <a:lnTo>
                  <a:pt x="88" y="2298972"/>
                </a:lnTo>
                <a:close/>
              </a:path>
            </a:pathLst>
          </a:custGeom>
          <a:solidFill>
            <a:srgbClr val="9F358B"/>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nvGrpSpPr>
          <p:cNvPr id="83" name="Group 82">
            <a:extLst>
              <a:ext uri="{FF2B5EF4-FFF2-40B4-BE49-F238E27FC236}">
                <a16:creationId xmlns:a16="http://schemas.microsoft.com/office/drawing/2014/main" id="{6C6DF4C0-EED0-2878-CAC6-65931DDA7076}"/>
              </a:ext>
            </a:extLst>
          </p:cNvPr>
          <p:cNvGrpSpPr/>
          <p:nvPr/>
        </p:nvGrpSpPr>
        <p:grpSpPr>
          <a:xfrm>
            <a:off x="4953552" y="5590757"/>
            <a:ext cx="335564" cy="335564"/>
            <a:chOff x="7706703" y="2984240"/>
            <a:chExt cx="470052" cy="470052"/>
          </a:xfrm>
        </p:grpSpPr>
        <p:sp>
          <p:nvSpPr>
            <p:cNvPr id="84" name="Teardrop 83">
              <a:extLst>
                <a:ext uri="{FF2B5EF4-FFF2-40B4-BE49-F238E27FC236}">
                  <a16:creationId xmlns:a16="http://schemas.microsoft.com/office/drawing/2014/main" id="{1043089F-081A-561D-E1FF-3F509E484DB5}"/>
                </a:ext>
              </a:extLst>
            </p:cNvPr>
            <p:cNvSpPr/>
            <p:nvPr/>
          </p:nvSpPr>
          <p:spPr>
            <a:xfrm rot="8100000">
              <a:off x="7706703" y="2984240"/>
              <a:ext cx="470052" cy="470052"/>
            </a:xfrm>
            <a:prstGeom prst="teardrop">
              <a:avLst/>
            </a:prstGeom>
            <a:solidFill>
              <a:srgbClr val="004F9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5" name="Oval 84">
              <a:extLst>
                <a:ext uri="{FF2B5EF4-FFF2-40B4-BE49-F238E27FC236}">
                  <a16:creationId xmlns:a16="http://schemas.microsoft.com/office/drawing/2014/main" id="{E8FC987D-4129-BA3E-8D29-95E67BB74452}"/>
                </a:ext>
              </a:extLst>
            </p:cNvPr>
            <p:cNvSpPr/>
            <p:nvPr/>
          </p:nvSpPr>
          <p:spPr>
            <a:xfrm>
              <a:off x="7784567" y="3068333"/>
              <a:ext cx="314325" cy="31432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86" name="TextBox 85">
            <a:extLst>
              <a:ext uri="{FF2B5EF4-FFF2-40B4-BE49-F238E27FC236}">
                <a16:creationId xmlns:a16="http://schemas.microsoft.com/office/drawing/2014/main" id="{DBECE667-AFC9-E758-CB54-1AB5BD01F7C7}"/>
              </a:ext>
            </a:extLst>
          </p:cNvPr>
          <p:cNvSpPr txBox="1"/>
          <p:nvPr/>
        </p:nvSpPr>
        <p:spPr>
          <a:xfrm>
            <a:off x="4350899" y="4984374"/>
            <a:ext cx="153806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prstClr val="black"/>
                </a:solidFill>
                <a:effectLst/>
                <a:uLnTx/>
                <a:uFillTx/>
                <a:latin typeface="Aptos" panose="02110004020202020204"/>
                <a:ea typeface="+mn-ea"/>
                <a:cs typeface="+mn-cs"/>
              </a:rPr>
              <a:t>Core modules ready</a:t>
            </a:r>
          </a:p>
        </p:txBody>
      </p:sp>
      <p:sp>
        <p:nvSpPr>
          <p:cNvPr id="87" name="Title 1">
            <a:extLst>
              <a:ext uri="{FF2B5EF4-FFF2-40B4-BE49-F238E27FC236}">
                <a16:creationId xmlns:a16="http://schemas.microsoft.com/office/drawing/2014/main" id="{13D8056E-A8AB-A580-9797-C4817D437D21}"/>
              </a:ext>
            </a:extLst>
          </p:cNvPr>
          <p:cNvSpPr txBox="1">
            <a:spLocks/>
          </p:cNvSpPr>
          <p:nvPr/>
        </p:nvSpPr>
        <p:spPr>
          <a:xfrm>
            <a:off x="5372574" y="5584925"/>
            <a:ext cx="1777721" cy="391516"/>
          </a:xfrm>
          <a:prstGeom prst="rect">
            <a:avLst/>
          </a:prstGeom>
        </p:spPr>
        <p:txBody>
          <a:bodyPr vert="horz" lIns="91440" tIns="45720" rIns="91440" bIns="45720" rtlCol="0" anchor="ctr">
            <a:noAutofit/>
            <a:scene3d>
              <a:camera prst="orthographicFront"/>
              <a:lightRig rig="soft" dir="t"/>
            </a:scene3d>
            <a:sp3d extrusionH="12700" prstMaterial="plastic"/>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000" b="0" i="0" u="none" strike="noStrike" kern="1200" cap="none" spc="0" normalizeH="0" baseline="0" noProof="0" dirty="0">
                <a:ln>
                  <a:noFill/>
                </a:ln>
                <a:solidFill>
                  <a:srgbClr val="F00023">
                    <a:alpha val="85000"/>
                  </a:srgbClr>
                </a:solidFill>
                <a:effectLst>
                  <a:outerShdw blurRad="50800" dist="38100" dir="2700000" algn="tl" rotWithShape="0">
                    <a:prstClr val="black">
                      <a:alpha val="40000"/>
                    </a:prstClr>
                  </a:outerShdw>
                  <a:reflection blurRad="6350" stA="35000" endPos="25115" dist="12700" dir="5400000" sy="-100000" algn="bl" rotWithShape="0"/>
                </a:effectLst>
                <a:uLnTx/>
                <a:uFillTx/>
                <a:latin typeface="Impact" panose="020B0806030902050204" pitchFamily="34" charset="0"/>
                <a:ea typeface="+mj-ea"/>
                <a:cs typeface="Phosphate Solid" panose="02000506050000020004" pitchFamily="2" charset="77"/>
              </a:rPr>
              <a:t>ISO</a:t>
            </a:r>
          </a:p>
        </p:txBody>
      </p:sp>
      <p:sp>
        <p:nvSpPr>
          <p:cNvPr id="88" name="Rectangle 87">
            <a:extLst>
              <a:ext uri="{FF2B5EF4-FFF2-40B4-BE49-F238E27FC236}">
                <a16:creationId xmlns:a16="http://schemas.microsoft.com/office/drawing/2014/main" id="{6F94684E-3F54-9A46-4649-A49E3E6AA49B}"/>
              </a:ext>
            </a:extLst>
          </p:cNvPr>
          <p:cNvSpPr/>
          <p:nvPr/>
        </p:nvSpPr>
        <p:spPr>
          <a:xfrm>
            <a:off x="5331128" y="6030000"/>
            <a:ext cx="3780000" cy="184928"/>
          </a:xfrm>
          <a:prstGeom prst="rect">
            <a:avLst/>
          </a:prstGeom>
          <a:solidFill>
            <a:srgbClr val="F0002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90" name="Picture 89">
            <a:extLst>
              <a:ext uri="{FF2B5EF4-FFF2-40B4-BE49-F238E27FC236}">
                <a16:creationId xmlns:a16="http://schemas.microsoft.com/office/drawing/2014/main" id="{17FDBB00-7B0E-D02C-7028-2C4967C5C470}"/>
              </a:ext>
            </a:extLst>
          </p:cNvPr>
          <p:cNvPicPr>
            <a:picLocks noChangeAspect="1"/>
          </p:cNvPicPr>
          <p:nvPr/>
        </p:nvPicPr>
        <p:blipFill>
          <a:blip r:embed="rId4">
            <a:duotone>
              <a:schemeClr val="bg2">
                <a:shade val="45000"/>
                <a:satMod val="135000"/>
              </a:schemeClr>
              <a:prstClr val="white"/>
            </a:duotone>
          </a:blip>
          <a:srcRect l="14415" t="30674" r="14415" b="30674"/>
          <a:stretch>
            <a:fillRect/>
          </a:stretch>
        </p:blipFill>
        <p:spPr>
          <a:xfrm rot="16200000">
            <a:off x="2892086" y="4330096"/>
            <a:ext cx="649573" cy="352773"/>
          </a:xfrm>
          <a:prstGeom prst="rect">
            <a:avLst/>
          </a:prstGeom>
        </p:spPr>
      </p:pic>
      <p:sp>
        <p:nvSpPr>
          <p:cNvPr id="91" name="Title 1">
            <a:extLst>
              <a:ext uri="{FF2B5EF4-FFF2-40B4-BE49-F238E27FC236}">
                <a16:creationId xmlns:a16="http://schemas.microsoft.com/office/drawing/2014/main" id="{C73F7315-B79E-D507-B464-B7AEE47ADBDB}"/>
              </a:ext>
            </a:extLst>
          </p:cNvPr>
          <p:cNvSpPr txBox="1">
            <a:spLocks/>
          </p:cNvSpPr>
          <p:nvPr/>
        </p:nvSpPr>
        <p:spPr>
          <a:xfrm>
            <a:off x="9508472" y="6295740"/>
            <a:ext cx="965758" cy="391516"/>
          </a:xfrm>
          <a:prstGeom prst="rect">
            <a:avLst/>
          </a:prstGeom>
        </p:spPr>
        <p:txBody>
          <a:bodyPr vert="horz" lIns="91440" tIns="45720" rIns="91440" bIns="45720" rtlCol="0" anchor="ctr">
            <a:noAutofit/>
            <a:scene3d>
              <a:camera prst="orthographicFront"/>
              <a:lightRig rig="soft" dir="t"/>
            </a:scene3d>
            <a:sp3d extrusionH="12700" prstMaterial="plastic"/>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000" b="0" i="0" u="none" strike="noStrike" kern="1200" cap="none" spc="0" normalizeH="0" baseline="0" noProof="0" dirty="0">
                <a:ln>
                  <a:noFill/>
                </a:ln>
                <a:solidFill>
                  <a:srgbClr val="004F9F">
                    <a:alpha val="85000"/>
                  </a:srgbClr>
                </a:solidFill>
                <a:effectLst>
                  <a:outerShdw blurRad="50800" dist="38100" dir="2700000" algn="tl" rotWithShape="0">
                    <a:prstClr val="black">
                      <a:alpha val="40000"/>
                    </a:prstClr>
                  </a:outerShdw>
                  <a:reflection blurRad="6350" stA="35000" endPos="25115" dist="12700" dir="5400000" sy="-100000" algn="bl" rotWithShape="0"/>
                </a:effectLst>
                <a:uLnTx/>
                <a:uFillTx/>
                <a:latin typeface="Impact" panose="020B0806030902050204" pitchFamily="34" charset="0"/>
                <a:ea typeface="+mj-ea"/>
                <a:cs typeface="Phosphate Solid" panose="02000506050000020004" pitchFamily="2" charset="77"/>
              </a:rPr>
              <a:t>2030</a:t>
            </a:r>
          </a:p>
        </p:txBody>
      </p:sp>
      <p:grpSp>
        <p:nvGrpSpPr>
          <p:cNvPr id="3" name="Group 2">
            <a:extLst>
              <a:ext uri="{FF2B5EF4-FFF2-40B4-BE49-F238E27FC236}">
                <a16:creationId xmlns:a16="http://schemas.microsoft.com/office/drawing/2014/main" id="{E5CBD07C-BD2B-C025-1DAC-586ADBD94B59}"/>
              </a:ext>
            </a:extLst>
          </p:cNvPr>
          <p:cNvGrpSpPr/>
          <p:nvPr/>
        </p:nvGrpSpPr>
        <p:grpSpPr>
          <a:xfrm>
            <a:off x="6729164" y="3492627"/>
            <a:ext cx="335564" cy="335564"/>
            <a:chOff x="7706703" y="2984240"/>
            <a:chExt cx="470052" cy="470052"/>
          </a:xfrm>
        </p:grpSpPr>
        <p:sp>
          <p:nvSpPr>
            <p:cNvPr id="5" name="Teardrop 4">
              <a:extLst>
                <a:ext uri="{FF2B5EF4-FFF2-40B4-BE49-F238E27FC236}">
                  <a16:creationId xmlns:a16="http://schemas.microsoft.com/office/drawing/2014/main" id="{9602AF42-0C63-3ACF-0B08-5B19CDDCC791}"/>
                </a:ext>
              </a:extLst>
            </p:cNvPr>
            <p:cNvSpPr/>
            <p:nvPr/>
          </p:nvSpPr>
          <p:spPr>
            <a:xfrm rot="8100000">
              <a:off x="7706703" y="2984240"/>
              <a:ext cx="470052" cy="470052"/>
            </a:xfrm>
            <a:prstGeom prst="teardrop">
              <a:avLst/>
            </a:prstGeom>
            <a:solidFill>
              <a:srgbClr val="004F9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 name="Oval 7">
              <a:extLst>
                <a:ext uri="{FF2B5EF4-FFF2-40B4-BE49-F238E27FC236}">
                  <a16:creationId xmlns:a16="http://schemas.microsoft.com/office/drawing/2014/main" id="{95A8EBB1-2BBC-F897-3957-214E222FA365}"/>
                </a:ext>
              </a:extLst>
            </p:cNvPr>
            <p:cNvSpPr/>
            <p:nvPr/>
          </p:nvSpPr>
          <p:spPr>
            <a:xfrm>
              <a:off x="7784567" y="3068333"/>
              <a:ext cx="314325" cy="31432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9" name="TextBox 8">
            <a:extLst>
              <a:ext uri="{FF2B5EF4-FFF2-40B4-BE49-F238E27FC236}">
                <a16:creationId xmlns:a16="http://schemas.microsoft.com/office/drawing/2014/main" id="{AAC59939-FF40-1E2E-B08B-DBE9A565FBF7}"/>
              </a:ext>
            </a:extLst>
          </p:cNvPr>
          <p:cNvSpPr txBox="1"/>
          <p:nvPr/>
        </p:nvSpPr>
        <p:spPr>
          <a:xfrm>
            <a:off x="6126511" y="2886244"/>
            <a:ext cx="153806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prstClr val="black"/>
                </a:solidFill>
                <a:effectLst/>
                <a:uLnTx/>
                <a:uFillTx/>
                <a:latin typeface="Aptos" panose="02110004020202020204"/>
                <a:ea typeface="+mn-ea"/>
                <a:cs typeface="+mn-cs"/>
              </a:rPr>
              <a:t>Hackathon course</a:t>
            </a:r>
          </a:p>
        </p:txBody>
      </p:sp>
    </p:spTree>
    <p:extLst>
      <p:ext uri="{BB962C8B-B14F-4D97-AF65-F5344CB8AC3E}">
        <p14:creationId xmlns:p14="http://schemas.microsoft.com/office/powerpoint/2010/main" val="3458825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7"/>
                                        </p:tgtEl>
                                        <p:attrNameLst>
                                          <p:attrName>style.visibility</p:attrName>
                                        </p:attrNameLst>
                                      </p:cBhvr>
                                      <p:to>
                                        <p:strVal val="visible"/>
                                      </p:to>
                                    </p:set>
                                  </p:childTnLst>
                                </p:cTn>
                              </p:par>
                            </p:childTnLst>
                          </p:cTn>
                        </p:par>
                        <p:par>
                          <p:cTn id="13" fill="hold">
                            <p:stCondLst>
                              <p:cond delay="0"/>
                            </p:stCondLst>
                            <p:childTnLst>
                              <p:par>
                                <p:cTn id="14" presetID="22" presetClass="entr" presetSubtype="8" fill="hold" grpId="0" nodeType="afterEffect">
                                  <p:stCondLst>
                                    <p:cond delay="0"/>
                                  </p:stCondLst>
                                  <p:childTnLst>
                                    <p:set>
                                      <p:cBhvr>
                                        <p:cTn id="15" dur="1" fill="hold">
                                          <p:stCondLst>
                                            <p:cond delay="0"/>
                                          </p:stCondLst>
                                        </p:cTn>
                                        <p:tgtEl>
                                          <p:spTgt spid="64"/>
                                        </p:tgtEl>
                                        <p:attrNameLst>
                                          <p:attrName>style.visibility</p:attrName>
                                        </p:attrNameLst>
                                      </p:cBhvr>
                                      <p:to>
                                        <p:strVal val="visible"/>
                                      </p:to>
                                    </p:set>
                                    <p:animEffect transition="in" filter="wipe(left)">
                                      <p:cBhvr>
                                        <p:cTn id="16" dur="500"/>
                                        <p:tgtEl>
                                          <p:spTgt spid="64"/>
                                        </p:tgtEl>
                                      </p:cBhvr>
                                    </p:animEffect>
                                  </p:childTnLst>
                                </p:cTn>
                              </p:par>
                            </p:childTnLst>
                          </p:cTn>
                        </p:par>
                        <p:par>
                          <p:cTn id="17" fill="hold">
                            <p:stCondLst>
                              <p:cond delay="500"/>
                            </p:stCondLst>
                            <p:childTnLst>
                              <p:par>
                                <p:cTn id="18" presetID="22" presetClass="entr" presetSubtype="1" fill="hold" grpId="0" nodeType="after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wipe(up)">
                                      <p:cBhvr>
                                        <p:cTn id="20" dur="500"/>
                                        <p:tgtEl>
                                          <p:spTgt spid="66"/>
                                        </p:tgtEl>
                                      </p:cBhvr>
                                    </p:animEffect>
                                  </p:childTnLst>
                                </p:cTn>
                              </p:par>
                            </p:childTnLst>
                          </p:cTn>
                        </p:par>
                        <p:par>
                          <p:cTn id="21" fill="hold">
                            <p:stCondLst>
                              <p:cond delay="1000"/>
                            </p:stCondLst>
                            <p:childTnLst>
                              <p:par>
                                <p:cTn id="22" presetID="22" presetClass="entr" presetSubtype="2" fill="hold" grpId="0" nodeType="afterEffect">
                                  <p:stCondLst>
                                    <p:cond delay="0"/>
                                  </p:stCondLst>
                                  <p:childTnLst>
                                    <p:set>
                                      <p:cBhvr>
                                        <p:cTn id="23" dur="1" fill="hold">
                                          <p:stCondLst>
                                            <p:cond delay="0"/>
                                          </p:stCondLst>
                                        </p:cTn>
                                        <p:tgtEl>
                                          <p:spTgt spid="65"/>
                                        </p:tgtEl>
                                        <p:attrNameLst>
                                          <p:attrName>style.visibility</p:attrName>
                                        </p:attrNameLst>
                                      </p:cBhvr>
                                      <p:to>
                                        <p:strVal val="visible"/>
                                      </p:to>
                                    </p:set>
                                    <p:animEffect transition="in" filter="wipe(right)">
                                      <p:cBhvr>
                                        <p:cTn id="24" dur="500"/>
                                        <p:tgtEl>
                                          <p:spTgt spid="65"/>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0"/>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5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5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8"/>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1"/>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90"/>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73"/>
                                        </p:tgtEl>
                                        <p:attrNameLst>
                                          <p:attrName>style.visibility</p:attrName>
                                        </p:attrNameLst>
                                      </p:cBhvr>
                                      <p:to>
                                        <p:strVal val="visible"/>
                                      </p:to>
                                    </p:set>
                                  </p:childTnLst>
                                </p:cTn>
                              </p:par>
                            </p:childTnLst>
                          </p:cTn>
                        </p:par>
                        <p:par>
                          <p:cTn id="57" fill="hold">
                            <p:stCondLst>
                              <p:cond delay="0"/>
                            </p:stCondLst>
                            <p:childTnLst>
                              <p:par>
                                <p:cTn id="58" presetID="22" presetClass="entr" presetSubtype="1" fill="hold" grpId="0" nodeType="afterEffect">
                                  <p:stCondLst>
                                    <p:cond delay="0"/>
                                  </p:stCondLst>
                                  <p:childTnLst>
                                    <p:set>
                                      <p:cBhvr>
                                        <p:cTn id="59" dur="1" fill="hold">
                                          <p:stCondLst>
                                            <p:cond delay="0"/>
                                          </p:stCondLst>
                                        </p:cTn>
                                        <p:tgtEl>
                                          <p:spTgt spid="82"/>
                                        </p:tgtEl>
                                        <p:attrNameLst>
                                          <p:attrName>style.visibility</p:attrName>
                                        </p:attrNameLst>
                                      </p:cBhvr>
                                      <p:to>
                                        <p:strVal val="visible"/>
                                      </p:to>
                                    </p:set>
                                    <p:animEffect transition="in" filter="wipe(up)">
                                      <p:cBhvr>
                                        <p:cTn id="60" dur="500"/>
                                        <p:tgtEl>
                                          <p:spTgt spid="82"/>
                                        </p:tgtEl>
                                      </p:cBhvr>
                                    </p:animEffect>
                                  </p:childTnLst>
                                </p:cTn>
                              </p:par>
                            </p:childTnLst>
                          </p:cTn>
                        </p:par>
                        <p:par>
                          <p:cTn id="61" fill="hold">
                            <p:stCondLst>
                              <p:cond delay="500"/>
                            </p:stCondLst>
                            <p:childTnLst>
                              <p:par>
                                <p:cTn id="62" presetID="22" presetClass="entr" presetSubtype="8" fill="hold" grpId="0" nodeType="afterEffect">
                                  <p:stCondLst>
                                    <p:cond delay="0"/>
                                  </p:stCondLst>
                                  <p:childTnLst>
                                    <p:set>
                                      <p:cBhvr>
                                        <p:cTn id="63" dur="1" fill="hold">
                                          <p:stCondLst>
                                            <p:cond delay="0"/>
                                          </p:stCondLst>
                                        </p:cTn>
                                        <p:tgtEl>
                                          <p:spTgt spid="72"/>
                                        </p:tgtEl>
                                        <p:attrNameLst>
                                          <p:attrName>style.visibility</p:attrName>
                                        </p:attrNameLst>
                                      </p:cBhvr>
                                      <p:to>
                                        <p:strVal val="visible"/>
                                      </p:to>
                                    </p:set>
                                    <p:animEffect transition="in" filter="wipe(left)">
                                      <p:cBhvr>
                                        <p:cTn id="64" dur="500"/>
                                        <p:tgtEl>
                                          <p:spTgt spid="72"/>
                                        </p:tgtEl>
                                      </p:cBhvr>
                                    </p:animEffec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nodeType="clickEffect">
                                  <p:stCondLst>
                                    <p:cond delay="0"/>
                                  </p:stCondLst>
                                  <p:childTnLst>
                                    <p:set>
                                      <p:cBhvr>
                                        <p:cTn id="68" dur="1" fill="hold">
                                          <p:stCondLst>
                                            <p:cond delay="0"/>
                                          </p:stCondLst>
                                        </p:cTn>
                                        <p:tgtEl>
                                          <p:spTgt spid="83"/>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86"/>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87"/>
                                        </p:tgtEl>
                                        <p:attrNameLst>
                                          <p:attrName>style.visibility</p:attrName>
                                        </p:attrNameLst>
                                      </p:cBhvr>
                                      <p:to>
                                        <p:strVal val="visible"/>
                                      </p:to>
                                    </p:set>
                                  </p:childTnLst>
                                </p:cTn>
                              </p:par>
                            </p:childTnLst>
                          </p:cTn>
                        </p:par>
                        <p:par>
                          <p:cTn id="75" fill="hold">
                            <p:stCondLst>
                              <p:cond delay="0"/>
                            </p:stCondLst>
                            <p:childTnLst>
                              <p:par>
                                <p:cTn id="76" presetID="22" presetClass="entr" presetSubtype="8" fill="hold" grpId="0" nodeType="afterEffect">
                                  <p:stCondLst>
                                    <p:cond delay="0"/>
                                  </p:stCondLst>
                                  <p:childTnLst>
                                    <p:set>
                                      <p:cBhvr>
                                        <p:cTn id="77" dur="1" fill="hold">
                                          <p:stCondLst>
                                            <p:cond delay="0"/>
                                          </p:stCondLst>
                                        </p:cTn>
                                        <p:tgtEl>
                                          <p:spTgt spid="88"/>
                                        </p:tgtEl>
                                        <p:attrNameLst>
                                          <p:attrName>style.visibility</p:attrName>
                                        </p:attrNameLst>
                                      </p:cBhvr>
                                      <p:to>
                                        <p:strVal val="visible"/>
                                      </p:to>
                                    </p:set>
                                    <p:animEffect transition="in" filter="wipe(left)">
                                      <p:cBhvr>
                                        <p:cTn id="78" dur="5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56" grpId="0"/>
      <p:bldP spid="60" grpId="0"/>
      <p:bldP spid="66" grpId="0" animBg="1"/>
      <p:bldP spid="64" grpId="0" animBg="1"/>
      <p:bldP spid="65" grpId="0" animBg="1"/>
      <p:bldP spid="67" grpId="0"/>
      <p:bldP spid="71" grpId="0"/>
      <p:bldP spid="72" grpId="0" animBg="1"/>
      <p:bldP spid="73" grpId="0"/>
      <p:bldP spid="82" grpId="0" animBg="1"/>
      <p:bldP spid="86" grpId="0"/>
      <p:bldP spid="87" grpId="0"/>
      <p:bldP spid="88" grpId="0" animBg="1"/>
      <p:bldP spid="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1C3BF1-67FE-3BF0-E954-3796504DA29B}"/>
            </a:ext>
          </a:extLst>
        </p:cNvPr>
        <p:cNvGrpSpPr/>
        <p:nvPr/>
      </p:nvGrpSpPr>
      <p:grpSpPr>
        <a:xfrm>
          <a:off x="0" y="0"/>
          <a:ext cx="0" cy="0"/>
          <a:chOff x="0" y="0"/>
          <a:chExt cx="0" cy="0"/>
        </a:xfrm>
      </p:grpSpPr>
      <p:grpSp>
        <p:nvGrpSpPr>
          <p:cNvPr id="13" name="Group 12">
            <a:extLst>
              <a:ext uri="{FF2B5EF4-FFF2-40B4-BE49-F238E27FC236}">
                <a16:creationId xmlns:a16="http://schemas.microsoft.com/office/drawing/2014/main" id="{2F6E1372-06C8-4623-6F8C-BBF73A738CD0}"/>
              </a:ext>
            </a:extLst>
          </p:cNvPr>
          <p:cNvGrpSpPr/>
          <p:nvPr/>
        </p:nvGrpSpPr>
        <p:grpSpPr>
          <a:xfrm>
            <a:off x="3070755" y="3678857"/>
            <a:ext cx="5864500" cy="510088"/>
            <a:chOff x="4225788" y="3662750"/>
            <a:chExt cx="5864500" cy="510088"/>
          </a:xfrm>
        </p:grpSpPr>
        <p:sp>
          <p:nvSpPr>
            <p:cNvPr id="14" name="Rectangle 13">
              <a:extLst>
                <a:ext uri="{FF2B5EF4-FFF2-40B4-BE49-F238E27FC236}">
                  <a16:creationId xmlns:a16="http://schemas.microsoft.com/office/drawing/2014/main" id="{80DDBFEE-ECFB-18D8-D532-CB948744FD95}"/>
                </a:ext>
              </a:extLst>
            </p:cNvPr>
            <p:cNvSpPr/>
            <p:nvPr/>
          </p:nvSpPr>
          <p:spPr>
            <a:xfrm rot="9000000">
              <a:off x="4225788" y="3679042"/>
              <a:ext cx="5821635" cy="493796"/>
            </a:xfrm>
            <a:prstGeom prst="rect">
              <a:avLst/>
            </a:prstGeom>
            <a:solidFill>
              <a:srgbClr val="009EB0">
                <a:lumMod val="50000"/>
              </a:srgbClr>
            </a:solidFill>
            <a:ln w="1905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Open Sans"/>
                <a:ea typeface="+mn-ea"/>
                <a:cs typeface="+mn-cs"/>
              </a:endParaRPr>
            </a:p>
          </p:txBody>
        </p:sp>
        <p:sp>
          <p:nvSpPr>
            <p:cNvPr id="15" name="Rectangle 14">
              <a:extLst>
                <a:ext uri="{FF2B5EF4-FFF2-40B4-BE49-F238E27FC236}">
                  <a16:creationId xmlns:a16="http://schemas.microsoft.com/office/drawing/2014/main" id="{CFE85A6B-1E25-0230-2916-DD71B665621F}"/>
                </a:ext>
              </a:extLst>
            </p:cNvPr>
            <p:cNvSpPr/>
            <p:nvPr/>
          </p:nvSpPr>
          <p:spPr>
            <a:xfrm rot="1800000">
              <a:off x="4268653" y="3662750"/>
              <a:ext cx="5821635" cy="493796"/>
            </a:xfrm>
            <a:prstGeom prst="rect">
              <a:avLst/>
            </a:prstGeom>
            <a:solidFill>
              <a:srgbClr val="009EB0">
                <a:lumMod val="50000"/>
              </a:srgbClr>
            </a:solidFill>
            <a:ln w="1905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Open Sans"/>
                <a:ea typeface="+mn-ea"/>
                <a:cs typeface="+mn-cs"/>
              </a:endParaRPr>
            </a:p>
          </p:txBody>
        </p:sp>
      </p:grpSp>
      <p:sp>
        <p:nvSpPr>
          <p:cNvPr id="16" name="Text Placeholder 1">
            <a:extLst>
              <a:ext uri="{FF2B5EF4-FFF2-40B4-BE49-F238E27FC236}">
                <a16:creationId xmlns:a16="http://schemas.microsoft.com/office/drawing/2014/main" id="{95BD1AA7-D585-D399-8F96-A6B1A404B462}"/>
              </a:ext>
            </a:extLst>
          </p:cNvPr>
          <p:cNvSpPr txBox="1">
            <a:spLocks/>
          </p:cNvSpPr>
          <p:nvPr/>
        </p:nvSpPr>
        <p:spPr>
          <a:xfrm>
            <a:off x="2381731" y="653963"/>
            <a:ext cx="7214161" cy="1238533"/>
          </a:xfrm>
          <a:prstGeom prst="rect">
            <a:avLst/>
          </a:prstGeom>
        </p:spPr>
        <p:txBody>
          <a:bodyPr vert="horz" lIns="91440" tIns="45720" rIns="91440" bIns="45720" rtlCol="0">
            <a:normAutofit/>
          </a:bodyPr>
          <a:lstStyle>
            <a:lvl1pPr marL="285750" indent="-228600" algn="l" defTabSz="914400" rtl="0" eaLnBrk="1" latinLnBrk="0" hangingPunct="1">
              <a:lnSpc>
                <a:spcPct val="90000"/>
              </a:lnSpc>
              <a:spcBef>
                <a:spcPts val="0"/>
              </a:spcBef>
              <a:spcAft>
                <a:spcPts val="0"/>
              </a:spcAft>
              <a:buFontTx/>
              <a:buNone/>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7150" marR="0" lvl="0" indent="0" algn="ctr"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000000"/>
                </a:solidFill>
                <a:effectLst/>
                <a:uLnTx/>
                <a:uFillTx/>
                <a:latin typeface="Open Sans"/>
                <a:ea typeface="+mn-ea"/>
                <a:cs typeface="+mn-cs"/>
              </a:rPr>
              <a:t>Some Technical Enablers for New Workflows</a:t>
            </a:r>
          </a:p>
        </p:txBody>
      </p:sp>
      <p:sp>
        <p:nvSpPr>
          <p:cNvPr id="17" name="Rounded Rectangle 16">
            <a:extLst>
              <a:ext uri="{FF2B5EF4-FFF2-40B4-BE49-F238E27FC236}">
                <a16:creationId xmlns:a16="http://schemas.microsoft.com/office/drawing/2014/main" id="{F36B30AD-3C46-69BC-DBC4-902E9F791BEA}"/>
              </a:ext>
            </a:extLst>
          </p:cNvPr>
          <p:cNvSpPr/>
          <p:nvPr/>
        </p:nvSpPr>
        <p:spPr>
          <a:xfrm>
            <a:off x="4784495" y="3040767"/>
            <a:ext cx="2404372" cy="836759"/>
          </a:xfrm>
          <a:prstGeom prst="roundRect">
            <a:avLst>
              <a:gd name="adj" fmla="val 50000"/>
            </a:avLst>
          </a:prstGeom>
          <a:gradFill rotWithShape="1">
            <a:gsLst>
              <a:gs pos="0">
                <a:srgbClr val="009EB0">
                  <a:satMod val="103000"/>
                  <a:lumMod val="102000"/>
                  <a:tint val="94000"/>
                </a:srgbClr>
              </a:gs>
              <a:gs pos="50000">
                <a:srgbClr val="009EB0">
                  <a:satMod val="110000"/>
                  <a:lumMod val="100000"/>
                  <a:shade val="100000"/>
                </a:srgbClr>
              </a:gs>
              <a:gs pos="100000">
                <a:srgbClr val="009EB0">
                  <a:lumMod val="99000"/>
                  <a:satMod val="120000"/>
                  <a:shade val="78000"/>
                </a:srgbClr>
              </a:gs>
            </a:gsLst>
            <a:lin ang="5400000" scaled="0"/>
          </a:gradFill>
          <a:ln>
            <a:noFill/>
          </a:ln>
          <a:effectLst>
            <a:outerShdw blurRad="57150" dist="19050" dir="5400000" algn="ctr" rotWithShape="0">
              <a:srgbClr val="000000">
                <a:alpha val="63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rgbClr val="FFFFFF"/>
                </a:solidFill>
                <a:effectLst/>
                <a:uLnTx/>
                <a:uFillTx/>
                <a:latin typeface="Open Sans"/>
                <a:ea typeface="+mn-ea"/>
                <a:cs typeface="+mn-cs"/>
              </a:rPr>
              <a:t>Transactional Delta Exchange</a:t>
            </a:r>
          </a:p>
        </p:txBody>
      </p:sp>
      <p:sp>
        <p:nvSpPr>
          <p:cNvPr id="18" name="Rounded Rectangle 17">
            <a:extLst>
              <a:ext uri="{FF2B5EF4-FFF2-40B4-BE49-F238E27FC236}">
                <a16:creationId xmlns:a16="http://schemas.microsoft.com/office/drawing/2014/main" id="{8E52858F-5AC7-16AF-1E34-DFF6F31938ED}"/>
              </a:ext>
            </a:extLst>
          </p:cNvPr>
          <p:cNvSpPr/>
          <p:nvPr/>
        </p:nvSpPr>
        <p:spPr>
          <a:xfrm>
            <a:off x="2381731" y="5025797"/>
            <a:ext cx="3128888" cy="836759"/>
          </a:xfrm>
          <a:prstGeom prst="roundRect">
            <a:avLst>
              <a:gd name="adj" fmla="val 50000"/>
            </a:avLst>
          </a:prstGeom>
          <a:gradFill rotWithShape="1">
            <a:gsLst>
              <a:gs pos="0">
                <a:srgbClr val="009EB0">
                  <a:satMod val="103000"/>
                  <a:lumMod val="102000"/>
                  <a:tint val="94000"/>
                </a:srgbClr>
              </a:gs>
              <a:gs pos="50000">
                <a:srgbClr val="009EB0">
                  <a:satMod val="110000"/>
                  <a:lumMod val="100000"/>
                  <a:shade val="100000"/>
                </a:srgbClr>
              </a:gs>
              <a:gs pos="100000">
                <a:srgbClr val="009EB0">
                  <a:lumMod val="99000"/>
                  <a:satMod val="120000"/>
                  <a:shade val="78000"/>
                </a:srgbClr>
              </a:gs>
            </a:gsLst>
            <a:lin ang="5400000" scaled="0"/>
          </a:gradFill>
          <a:ln>
            <a:noFill/>
          </a:ln>
          <a:effectLst>
            <a:outerShdw blurRad="57150" dist="19050" dir="5400000" algn="ctr" rotWithShape="0">
              <a:srgbClr val="000000">
                <a:alpha val="63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rgbClr val="FFFFFF"/>
                </a:solidFill>
                <a:effectLst/>
                <a:uLnTx/>
                <a:uFillTx/>
                <a:latin typeface="Open Sans"/>
                <a:ea typeface="+mn-ea"/>
                <a:cs typeface="+mn-cs"/>
              </a:rPr>
              <a:t>Distinct Multi-Author Ownership</a:t>
            </a:r>
          </a:p>
        </p:txBody>
      </p:sp>
      <p:sp>
        <p:nvSpPr>
          <p:cNvPr id="19" name="Rounded Rectangle 18">
            <a:extLst>
              <a:ext uri="{FF2B5EF4-FFF2-40B4-BE49-F238E27FC236}">
                <a16:creationId xmlns:a16="http://schemas.microsoft.com/office/drawing/2014/main" id="{4CA95990-F455-742E-9C87-00C0FF4E4084}"/>
              </a:ext>
            </a:extLst>
          </p:cNvPr>
          <p:cNvSpPr/>
          <p:nvPr/>
        </p:nvSpPr>
        <p:spPr>
          <a:xfrm>
            <a:off x="6467004" y="1954421"/>
            <a:ext cx="3128888" cy="836759"/>
          </a:xfrm>
          <a:prstGeom prst="roundRect">
            <a:avLst>
              <a:gd name="adj" fmla="val 50000"/>
            </a:avLst>
          </a:prstGeom>
          <a:gradFill rotWithShape="1">
            <a:gsLst>
              <a:gs pos="0">
                <a:srgbClr val="009EB0">
                  <a:satMod val="103000"/>
                  <a:lumMod val="102000"/>
                  <a:tint val="94000"/>
                </a:srgbClr>
              </a:gs>
              <a:gs pos="50000">
                <a:srgbClr val="009EB0">
                  <a:satMod val="110000"/>
                  <a:lumMod val="100000"/>
                  <a:shade val="100000"/>
                </a:srgbClr>
              </a:gs>
              <a:gs pos="100000">
                <a:srgbClr val="009EB0">
                  <a:lumMod val="99000"/>
                  <a:satMod val="120000"/>
                  <a:shade val="78000"/>
                </a:srgbClr>
              </a:gs>
            </a:gsLst>
            <a:lin ang="5400000" scaled="0"/>
          </a:gradFill>
          <a:ln>
            <a:noFill/>
          </a:ln>
          <a:effectLst>
            <a:outerShdw blurRad="57150" dist="19050" dir="5400000" algn="ctr" rotWithShape="0">
              <a:srgbClr val="000000">
                <a:alpha val="63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rgbClr val="FFFFFF"/>
                </a:solidFill>
                <a:effectLst/>
                <a:uLnTx/>
                <a:uFillTx/>
                <a:latin typeface="Open Sans"/>
                <a:ea typeface="+mn-ea"/>
                <a:cs typeface="+mn-cs"/>
              </a:rPr>
              <a:t>Persistent URI-based Object Identity</a:t>
            </a:r>
          </a:p>
        </p:txBody>
      </p:sp>
      <p:sp>
        <p:nvSpPr>
          <p:cNvPr id="20" name="Rounded Rectangle 19">
            <a:extLst>
              <a:ext uri="{FF2B5EF4-FFF2-40B4-BE49-F238E27FC236}">
                <a16:creationId xmlns:a16="http://schemas.microsoft.com/office/drawing/2014/main" id="{1DA2C826-ED19-BDC0-8333-C74F87A4E39D}"/>
              </a:ext>
            </a:extLst>
          </p:cNvPr>
          <p:cNvSpPr/>
          <p:nvPr/>
        </p:nvSpPr>
        <p:spPr>
          <a:xfrm>
            <a:off x="6467004" y="5025797"/>
            <a:ext cx="3128888" cy="836759"/>
          </a:xfrm>
          <a:prstGeom prst="roundRect">
            <a:avLst>
              <a:gd name="adj" fmla="val 50000"/>
            </a:avLst>
          </a:prstGeom>
          <a:gradFill rotWithShape="1">
            <a:gsLst>
              <a:gs pos="0">
                <a:srgbClr val="009EB0">
                  <a:satMod val="103000"/>
                  <a:lumMod val="102000"/>
                  <a:tint val="94000"/>
                </a:srgbClr>
              </a:gs>
              <a:gs pos="50000">
                <a:srgbClr val="009EB0">
                  <a:satMod val="110000"/>
                  <a:lumMod val="100000"/>
                  <a:shade val="100000"/>
                </a:srgbClr>
              </a:gs>
              <a:gs pos="100000">
                <a:srgbClr val="009EB0">
                  <a:lumMod val="99000"/>
                  <a:satMod val="120000"/>
                  <a:shade val="78000"/>
                </a:srgbClr>
              </a:gs>
            </a:gsLst>
            <a:lin ang="5400000" scaled="0"/>
          </a:gradFill>
          <a:ln>
            <a:noFill/>
          </a:ln>
          <a:effectLst>
            <a:outerShdw blurRad="57150" dist="19050" dir="5400000" algn="ctr" rotWithShape="0">
              <a:srgbClr val="000000">
                <a:alpha val="63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rgbClr val="FFFFFF"/>
                </a:solidFill>
                <a:effectLst/>
                <a:uLnTx/>
                <a:uFillTx/>
                <a:latin typeface="Open Sans"/>
                <a:ea typeface="+mn-ea"/>
                <a:cs typeface="+mn-cs"/>
              </a:rPr>
              <a:t>Third-party Data Association</a:t>
            </a:r>
          </a:p>
        </p:txBody>
      </p:sp>
      <p:sp>
        <p:nvSpPr>
          <p:cNvPr id="21" name="Rounded Rectangle 20">
            <a:extLst>
              <a:ext uri="{FF2B5EF4-FFF2-40B4-BE49-F238E27FC236}">
                <a16:creationId xmlns:a16="http://schemas.microsoft.com/office/drawing/2014/main" id="{94E4F0BD-6AF3-951B-9C1E-6F07761ED9F8}"/>
              </a:ext>
            </a:extLst>
          </p:cNvPr>
          <p:cNvSpPr/>
          <p:nvPr/>
        </p:nvSpPr>
        <p:spPr>
          <a:xfrm>
            <a:off x="2381731" y="1954421"/>
            <a:ext cx="3128888" cy="836759"/>
          </a:xfrm>
          <a:prstGeom prst="roundRect">
            <a:avLst>
              <a:gd name="adj" fmla="val 50000"/>
            </a:avLst>
          </a:prstGeom>
          <a:gradFill rotWithShape="1">
            <a:gsLst>
              <a:gs pos="0">
                <a:srgbClr val="009EB0">
                  <a:satMod val="103000"/>
                  <a:lumMod val="102000"/>
                  <a:tint val="94000"/>
                </a:srgbClr>
              </a:gs>
              <a:gs pos="50000">
                <a:srgbClr val="009EB0">
                  <a:satMod val="110000"/>
                  <a:lumMod val="100000"/>
                  <a:shade val="100000"/>
                </a:srgbClr>
              </a:gs>
              <a:gs pos="100000">
                <a:srgbClr val="009EB0">
                  <a:lumMod val="99000"/>
                  <a:satMod val="120000"/>
                  <a:shade val="78000"/>
                </a:srgbClr>
              </a:gs>
            </a:gsLst>
            <a:lin ang="5400000" scaled="0"/>
          </a:gradFill>
          <a:ln>
            <a:noFill/>
          </a:ln>
          <a:effectLst>
            <a:outerShdw blurRad="57150" dist="19050" dir="5400000" algn="ctr" rotWithShape="0">
              <a:srgbClr val="000000">
                <a:alpha val="63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rgbClr val="FFFFFF"/>
                </a:solidFill>
                <a:effectLst/>
                <a:uLnTx/>
                <a:uFillTx/>
                <a:latin typeface="Open Sans"/>
                <a:ea typeface="+mn-ea"/>
                <a:cs typeface="+mn-cs"/>
              </a:rPr>
              <a:t>API-first architecture</a:t>
            </a:r>
          </a:p>
        </p:txBody>
      </p:sp>
      <p:sp>
        <p:nvSpPr>
          <p:cNvPr id="22" name="Rounded Rectangle 21">
            <a:extLst>
              <a:ext uri="{FF2B5EF4-FFF2-40B4-BE49-F238E27FC236}">
                <a16:creationId xmlns:a16="http://schemas.microsoft.com/office/drawing/2014/main" id="{71A3ADE0-B7F7-D90F-A231-D7EBD9A54380}"/>
              </a:ext>
            </a:extLst>
          </p:cNvPr>
          <p:cNvSpPr/>
          <p:nvPr/>
        </p:nvSpPr>
        <p:spPr>
          <a:xfrm>
            <a:off x="4784495" y="3951184"/>
            <a:ext cx="2404372" cy="836759"/>
          </a:xfrm>
          <a:prstGeom prst="roundRect">
            <a:avLst>
              <a:gd name="adj" fmla="val 50000"/>
            </a:avLst>
          </a:prstGeom>
          <a:gradFill rotWithShape="1">
            <a:gsLst>
              <a:gs pos="0">
                <a:srgbClr val="009EB0">
                  <a:satMod val="103000"/>
                  <a:lumMod val="102000"/>
                  <a:tint val="94000"/>
                </a:srgbClr>
              </a:gs>
              <a:gs pos="50000">
                <a:srgbClr val="009EB0">
                  <a:satMod val="110000"/>
                  <a:lumMod val="100000"/>
                  <a:shade val="100000"/>
                </a:srgbClr>
              </a:gs>
              <a:gs pos="100000">
                <a:srgbClr val="009EB0">
                  <a:lumMod val="99000"/>
                  <a:satMod val="120000"/>
                  <a:shade val="78000"/>
                </a:srgbClr>
              </a:gs>
            </a:gsLst>
            <a:lin ang="5400000" scaled="0"/>
          </a:gradFill>
          <a:ln>
            <a:noFill/>
          </a:ln>
          <a:effectLst>
            <a:outerShdw blurRad="57150" dist="19050" dir="5400000" algn="ctr" rotWithShape="0">
              <a:srgbClr val="000000">
                <a:alpha val="63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rgbClr val="FFFFFF"/>
                </a:solidFill>
                <a:effectLst/>
                <a:uLnTx/>
                <a:uFillTx/>
                <a:latin typeface="Open Sans"/>
                <a:ea typeface="+mn-ea"/>
                <a:cs typeface="+mn-cs"/>
              </a:rPr>
              <a:t>Native IDS/BCF Integration</a:t>
            </a:r>
          </a:p>
        </p:txBody>
      </p:sp>
    </p:spTree>
    <p:extLst>
      <p:ext uri="{BB962C8B-B14F-4D97-AF65-F5344CB8AC3E}">
        <p14:creationId xmlns:p14="http://schemas.microsoft.com/office/powerpoint/2010/main" val="27058611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0AB6ED-369C-F3C0-32AB-749839FE528A}"/>
            </a:ext>
          </a:extLst>
        </p:cNvPr>
        <p:cNvGrpSpPr/>
        <p:nvPr/>
      </p:nvGrpSpPr>
      <p:grpSpPr>
        <a:xfrm>
          <a:off x="0" y="0"/>
          <a:ext cx="0" cy="0"/>
          <a:chOff x="0" y="0"/>
          <a:chExt cx="0" cy="0"/>
        </a:xfrm>
      </p:grpSpPr>
      <p:pic>
        <p:nvPicPr>
          <p:cNvPr id="2" name="Graphic 1" descr="Rectangular Prism with solid fill">
            <a:extLst>
              <a:ext uri="{FF2B5EF4-FFF2-40B4-BE49-F238E27FC236}">
                <a16:creationId xmlns:a16="http://schemas.microsoft.com/office/drawing/2014/main" id="{0CCB11F5-960D-6C51-EE6E-76B383031F12}"/>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2151125" y="2211221"/>
            <a:ext cx="1563433" cy="1563433"/>
          </a:xfrm>
          <a:prstGeom prst="rect">
            <a:avLst/>
          </a:prstGeom>
        </p:spPr>
      </p:pic>
      <p:sp>
        <p:nvSpPr>
          <p:cNvPr id="4" name="Rectangle 3">
            <a:extLst>
              <a:ext uri="{FF2B5EF4-FFF2-40B4-BE49-F238E27FC236}">
                <a16:creationId xmlns:a16="http://schemas.microsoft.com/office/drawing/2014/main" id="{2783084A-0F3F-EB0C-464D-A47383F0917D}"/>
              </a:ext>
            </a:extLst>
          </p:cNvPr>
          <p:cNvSpPr/>
          <p:nvPr/>
        </p:nvSpPr>
        <p:spPr>
          <a:xfrm>
            <a:off x="1926742" y="3923750"/>
            <a:ext cx="2012195"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Wall</a:t>
            </a:r>
          </a:p>
        </p:txBody>
      </p:sp>
      <p:sp>
        <p:nvSpPr>
          <p:cNvPr id="5" name="Rectangle 4">
            <a:extLst>
              <a:ext uri="{FF2B5EF4-FFF2-40B4-BE49-F238E27FC236}">
                <a16:creationId xmlns:a16="http://schemas.microsoft.com/office/drawing/2014/main" id="{E607BFAE-4266-CD6B-1E32-ED00AEFC0EDA}"/>
              </a:ext>
            </a:extLst>
          </p:cNvPr>
          <p:cNvSpPr/>
          <p:nvPr/>
        </p:nvSpPr>
        <p:spPr>
          <a:xfrm>
            <a:off x="1926742" y="4299554"/>
            <a:ext cx="2012195"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Thickness: 30 cm</a:t>
            </a:r>
          </a:p>
        </p:txBody>
      </p:sp>
      <p:sp>
        <p:nvSpPr>
          <p:cNvPr id="6" name="Rectangle 5">
            <a:extLst>
              <a:ext uri="{FF2B5EF4-FFF2-40B4-BE49-F238E27FC236}">
                <a16:creationId xmlns:a16="http://schemas.microsoft.com/office/drawing/2014/main" id="{BB143E86-BFE8-4C11-0BC7-F0D14AB3E4D8}"/>
              </a:ext>
            </a:extLst>
          </p:cNvPr>
          <p:cNvSpPr/>
          <p:nvPr/>
        </p:nvSpPr>
        <p:spPr>
          <a:xfrm>
            <a:off x="1926743" y="4678898"/>
            <a:ext cx="2012195"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Length: 1.0 m</a:t>
            </a:r>
          </a:p>
        </p:txBody>
      </p:sp>
      <p:sp>
        <p:nvSpPr>
          <p:cNvPr id="7" name="Rectangle 6">
            <a:extLst>
              <a:ext uri="{FF2B5EF4-FFF2-40B4-BE49-F238E27FC236}">
                <a16:creationId xmlns:a16="http://schemas.microsoft.com/office/drawing/2014/main" id="{C2578B39-2970-565E-9768-10C91B8B656D}"/>
              </a:ext>
            </a:extLst>
          </p:cNvPr>
          <p:cNvSpPr/>
          <p:nvPr/>
        </p:nvSpPr>
        <p:spPr>
          <a:xfrm>
            <a:off x="1926743" y="5054702"/>
            <a:ext cx="2012195"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err="1"/>
              <a:t>FireRating</a:t>
            </a:r>
            <a:r>
              <a:rPr lang="en-GB" dirty="0"/>
              <a:t>: REI30</a:t>
            </a:r>
          </a:p>
        </p:txBody>
      </p:sp>
      <p:pic>
        <p:nvPicPr>
          <p:cNvPr id="8" name="Graphic 7" descr="Rectangular Prism with solid fill">
            <a:extLst>
              <a:ext uri="{FF2B5EF4-FFF2-40B4-BE49-F238E27FC236}">
                <a16:creationId xmlns:a16="http://schemas.microsoft.com/office/drawing/2014/main" id="{AEA40943-C865-0D80-3D42-D165CC14DB57}"/>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8537819" y="2211221"/>
            <a:ext cx="1563433" cy="1563433"/>
          </a:xfrm>
          <a:prstGeom prst="rect">
            <a:avLst/>
          </a:prstGeom>
        </p:spPr>
      </p:pic>
      <p:sp>
        <p:nvSpPr>
          <p:cNvPr id="9" name="Rectangle 8">
            <a:extLst>
              <a:ext uri="{FF2B5EF4-FFF2-40B4-BE49-F238E27FC236}">
                <a16:creationId xmlns:a16="http://schemas.microsoft.com/office/drawing/2014/main" id="{8A11D5A1-AE42-7A3F-0416-B1787FB4B7CD}"/>
              </a:ext>
            </a:extLst>
          </p:cNvPr>
          <p:cNvSpPr/>
          <p:nvPr/>
        </p:nvSpPr>
        <p:spPr>
          <a:xfrm>
            <a:off x="8313436" y="3923750"/>
            <a:ext cx="2012195"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Wall</a:t>
            </a:r>
          </a:p>
        </p:txBody>
      </p:sp>
      <p:sp>
        <p:nvSpPr>
          <p:cNvPr id="10" name="Rectangle 9">
            <a:extLst>
              <a:ext uri="{FF2B5EF4-FFF2-40B4-BE49-F238E27FC236}">
                <a16:creationId xmlns:a16="http://schemas.microsoft.com/office/drawing/2014/main" id="{E8872580-5389-0C16-FE44-5048A127B449}"/>
              </a:ext>
            </a:extLst>
          </p:cNvPr>
          <p:cNvSpPr/>
          <p:nvPr/>
        </p:nvSpPr>
        <p:spPr>
          <a:xfrm>
            <a:off x="8313436" y="4299554"/>
            <a:ext cx="2012195"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Thickness: 30 cm</a:t>
            </a:r>
          </a:p>
        </p:txBody>
      </p:sp>
      <p:sp>
        <p:nvSpPr>
          <p:cNvPr id="11" name="Rectangle 10">
            <a:extLst>
              <a:ext uri="{FF2B5EF4-FFF2-40B4-BE49-F238E27FC236}">
                <a16:creationId xmlns:a16="http://schemas.microsoft.com/office/drawing/2014/main" id="{3D2C6B39-91DA-EC95-CB34-05E8249235B4}"/>
              </a:ext>
            </a:extLst>
          </p:cNvPr>
          <p:cNvSpPr/>
          <p:nvPr/>
        </p:nvSpPr>
        <p:spPr>
          <a:xfrm>
            <a:off x="8313437" y="4678898"/>
            <a:ext cx="2012195"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Length: 1.0 m</a:t>
            </a:r>
          </a:p>
        </p:txBody>
      </p:sp>
      <p:sp>
        <p:nvSpPr>
          <p:cNvPr id="12" name="Rectangle 11">
            <a:extLst>
              <a:ext uri="{FF2B5EF4-FFF2-40B4-BE49-F238E27FC236}">
                <a16:creationId xmlns:a16="http://schemas.microsoft.com/office/drawing/2014/main" id="{79DC8791-4069-56F5-4D51-F4FB25ECEBDA}"/>
              </a:ext>
            </a:extLst>
          </p:cNvPr>
          <p:cNvSpPr/>
          <p:nvPr/>
        </p:nvSpPr>
        <p:spPr>
          <a:xfrm>
            <a:off x="8313437" y="5054702"/>
            <a:ext cx="2012195"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err="1"/>
              <a:t>FireRating</a:t>
            </a:r>
            <a:r>
              <a:rPr lang="en-GB" dirty="0"/>
              <a:t>: REI30</a:t>
            </a:r>
          </a:p>
        </p:txBody>
      </p:sp>
      <p:sp>
        <p:nvSpPr>
          <p:cNvPr id="13" name="Title 12">
            <a:extLst>
              <a:ext uri="{FF2B5EF4-FFF2-40B4-BE49-F238E27FC236}">
                <a16:creationId xmlns:a16="http://schemas.microsoft.com/office/drawing/2014/main" id="{6A119881-7AB6-E4D3-5B5A-5C3C059F259B}"/>
              </a:ext>
            </a:extLst>
          </p:cNvPr>
          <p:cNvSpPr>
            <a:spLocks noGrp="1"/>
          </p:cNvSpPr>
          <p:nvPr>
            <p:ph type="title"/>
          </p:nvPr>
        </p:nvSpPr>
        <p:spPr/>
        <p:txBody>
          <a:bodyPr/>
          <a:lstStyle/>
          <a:p>
            <a:r>
              <a:rPr lang="en-GB" dirty="0"/>
              <a:t>WHAT USERS SEE</a:t>
            </a:r>
          </a:p>
        </p:txBody>
      </p:sp>
    </p:spTree>
    <p:extLst>
      <p:ext uri="{BB962C8B-B14F-4D97-AF65-F5344CB8AC3E}">
        <p14:creationId xmlns:p14="http://schemas.microsoft.com/office/powerpoint/2010/main" val="7984032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907D35-8012-76FE-A370-D16011F32BFC}"/>
            </a:ext>
          </a:extLst>
        </p:cNvPr>
        <p:cNvGrpSpPr/>
        <p:nvPr/>
      </p:nvGrpSpPr>
      <p:grpSpPr>
        <a:xfrm>
          <a:off x="0" y="0"/>
          <a:ext cx="0" cy="0"/>
          <a:chOff x="0" y="0"/>
          <a:chExt cx="0" cy="0"/>
        </a:xfrm>
      </p:grpSpPr>
      <p:sp>
        <p:nvSpPr>
          <p:cNvPr id="47" name="Title 5">
            <a:extLst>
              <a:ext uri="{FF2B5EF4-FFF2-40B4-BE49-F238E27FC236}">
                <a16:creationId xmlns:a16="http://schemas.microsoft.com/office/drawing/2014/main" id="{38107A87-87A1-BA31-985F-A11E245F25B1}"/>
              </a:ext>
            </a:extLst>
          </p:cNvPr>
          <p:cNvSpPr txBox="1">
            <a:spLocks/>
          </p:cNvSpPr>
          <p:nvPr/>
        </p:nvSpPr>
        <p:spPr>
          <a:xfrm>
            <a:off x="6168043" y="1016980"/>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err="1">
                <a:sym typeface="Wingdings" panose="05000000000000000000" pitchFamily="2" charset="2"/>
              </a:rPr>
              <a:t>i</a:t>
            </a:r>
            <a:r>
              <a:rPr lang="pl-PL" sz="3200" dirty="0" err="1">
                <a:sym typeface="Wingdings" panose="05000000000000000000" pitchFamily="2" charset="2"/>
              </a:rPr>
              <a:t>ncremental</a:t>
            </a:r>
            <a:endParaRPr lang="en-GB" sz="3200" dirty="0"/>
          </a:p>
        </p:txBody>
      </p:sp>
      <p:sp>
        <p:nvSpPr>
          <p:cNvPr id="7" name="Rectangle 6">
            <a:extLst>
              <a:ext uri="{FF2B5EF4-FFF2-40B4-BE49-F238E27FC236}">
                <a16:creationId xmlns:a16="http://schemas.microsoft.com/office/drawing/2014/main" id="{0C3D0EF3-6C04-94AD-BFC2-291F432442D9}"/>
              </a:ext>
            </a:extLst>
          </p:cNvPr>
          <p:cNvSpPr/>
          <p:nvPr/>
        </p:nvSpPr>
        <p:spPr>
          <a:xfrm>
            <a:off x="1763167" y="2310539"/>
            <a:ext cx="1169674" cy="1358046"/>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Model_</a:t>
            </a:r>
            <a:br>
              <a:rPr lang="en-GB" dirty="0"/>
            </a:br>
            <a:r>
              <a:rPr lang="en-GB" dirty="0"/>
              <a:t>v1.ifc</a:t>
            </a:r>
          </a:p>
        </p:txBody>
      </p:sp>
      <p:sp>
        <p:nvSpPr>
          <p:cNvPr id="8" name="Rectangle 7">
            <a:extLst>
              <a:ext uri="{FF2B5EF4-FFF2-40B4-BE49-F238E27FC236}">
                <a16:creationId xmlns:a16="http://schemas.microsoft.com/office/drawing/2014/main" id="{CCE64A92-BA28-AEFB-3574-2496A0330316}"/>
              </a:ext>
            </a:extLst>
          </p:cNvPr>
          <p:cNvSpPr/>
          <p:nvPr/>
        </p:nvSpPr>
        <p:spPr>
          <a:xfrm>
            <a:off x="2553895" y="3389451"/>
            <a:ext cx="1169674" cy="1358046"/>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Model_</a:t>
            </a:r>
            <a:br>
              <a:rPr lang="en-GB" dirty="0"/>
            </a:br>
            <a:r>
              <a:rPr lang="en-GB" dirty="0"/>
              <a:t>v2.ifc</a:t>
            </a:r>
          </a:p>
        </p:txBody>
      </p:sp>
      <p:sp>
        <p:nvSpPr>
          <p:cNvPr id="9" name="Rectangle 8">
            <a:extLst>
              <a:ext uri="{FF2B5EF4-FFF2-40B4-BE49-F238E27FC236}">
                <a16:creationId xmlns:a16="http://schemas.microsoft.com/office/drawing/2014/main" id="{91BE1F3D-3F67-162B-D10B-CCAEB3BD6195}"/>
              </a:ext>
            </a:extLst>
          </p:cNvPr>
          <p:cNvSpPr/>
          <p:nvPr/>
        </p:nvSpPr>
        <p:spPr>
          <a:xfrm>
            <a:off x="3414803" y="4499651"/>
            <a:ext cx="1169674" cy="1358046"/>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Model_</a:t>
            </a:r>
            <a:br>
              <a:rPr lang="en-GB" dirty="0"/>
            </a:br>
            <a:r>
              <a:rPr lang="en-GB" dirty="0"/>
              <a:t>v3.ifc</a:t>
            </a:r>
          </a:p>
        </p:txBody>
      </p:sp>
      <p:sp>
        <p:nvSpPr>
          <p:cNvPr id="10" name="Rectangle 9">
            <a:extLst>
              <a:ext uri="{FF2B5EF4-FFF2-40B4-BE49-F238E27FC236}">
                <a16:creationId xmlns:a16="http://schemas.microsoft.com/office/drawing/2014/main" id="{8E0AF2C9-B514-5020-7C99-5959A435BF3F}"/>
              </a:ext>
            </a:extLst>
          </p:cNvPr>
          <p:cNvSpPr/>
          <p:nvPr/>
        </p:nvSpPr>
        <p:spPr>
          <a:xfrm>
            <a:off x="7835549" y="2713643"/>
            <a:ext cx="1877306" cy="316479"/>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Initial design</a:t>
            </a:r>
          </a:p>
        </p:txBody>
      </p:sp>
      <p:sp>
        <p:nvSpPr>
          <p:cNvPr id="11" name="Rectangle 10">
            <a:extLst>
              <a:ext uri="{FF2B5EF4-FFF2-40B4-BE49-F238E27FC236}">
                <a16:creationId xmlns:a16="http://schemas.microsoft.com/office/drawing/2014/main" id="{79557F6D-B7D7-3DA2-31D8-D31758317C75}"/>
              </a:ext>
            </a:extLst>
          </p:cNvPr>
          <p:cNvSpPr/>
          <p:nvPr/>
        </p:nvSpPr>
        <p:spPr>
          <a:xfrm>
            <a:off x="8537530" y="3112521"/>
            <a:ext cx="1989510" cy="316479"/>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Add a window</a:t>
            </a:r>
          </a:p>
        </p:txBody>
      </p:sp>
      <p:sp>
        <p:nvSpPr>
          <p:cNvPr id="12" name="Rectangle 11">
            <a:extLst>
              <a:ext uri="{FF2B5EF4-FFF2-40B4-BE49-F238E27FC236}">
                <a16:creationId xmlns:a16="http://schemas.microsoft.com/office/drawing/2014/main" id="{781DF3A7-4F9C-8074-612B-BA50761F57DD}"/>
              </a:ext>
            </a:extLst>
          </p:cNvPr>
          <p:cNvSpPr/>
          <p:nvPr/>
        </p:nvSpPr>
        <p:spPr>
          <a:xfrm>
            <a:off x="7899369" y="3511399"/>
            <a:ext cx="1877306" cy="316479"/>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Move a wall</a:t>
            </a:r>
          </a:p>
        </p:txBody>
      </p:sp>
      <p:sp>
        <p:nvSpPr>
          <p:cNvPr id="13" name="Rectangle 12">
            <a:extLst>
              <a:ext uri="{FF2B5EF4-FFF2-40B4-BE49-F238E27FC236}">
                <a16:creationId xmlns:a16="http://schemas.microsoft.com/office/drawing/2014/main" id="{A90120D3-5495-8E40-1A2A-2DC4C879954F}"/>
              </a:ext>
            </a:extLst>
          </p:cNvPr>
          <p:cNvSpPr/>
          <p:nvPr/>
        </p:nvSpPr>
        <p:spPr>
          <a:xfrm>
            <a:off x="8601350" y="3910277"/>
            <a:ext cx="1989510" cy="316479"/>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Add properties</a:t>
            </a:r>
          </a:p>
        </p:txBody>
      </p:sp>
      <p:sp>
        <p:nvSpPr>
          <p:cNvPr id="14" name="Rectangle 13">
            <a:extLst>
              <a:ext uri="{FF2B5EF4-FFF2-40B4-BE49-F238E27FC236}">
                <a16:creationId xmlns:a16="http://schemas.microsoft.com/office/drawing/2014/main" id="{E97C6779-0EF5-17D6-AEE6-FE6F8DEB6C88}"/>
              </a:ext>
            </a:extLst>
          </p:cNvPr>
          <p:cNvSpPr/>
          <p:nvPr/>
        </p:nvSpPr>
        <p:spPr>
          <a:xfrm>
            <a:off x="7899369" y="4309155"/>
            <a:ext cx="1877306" cy="316479"/>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Rename storeys</a:t>
            </a:r>
          </a:p>
        </p:txBody>
      </p:sp>
      <p:sp>
        <p:nvSpPr>
          <p:cNvPr id="15" name="Rectangle 14">
            <a:extLst>
              <a:ext uri="{FF2B5EF4-FFF2-40B4-BE49-F238E27FC236}">
                <a16:creationId xmlns:a16="http://schemas.microsoft.com/office/drawing/2014/main" id="{422D19DC-1F2D-7BA4-609C-D73AD48C5EFE}"/>
              </a:ext>
            </a:extLst>
          </p:cNvPr>
          <p:cNvSpPr/>
          <p:nvPr/>
        </p:nvSpPr>
        <p:spPr>
          <a:xfrm>
            <a:off x="8601350" y="4708033"/>
            <a:ext cx="1989510" cy="316479"/>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Add properties</a:t>
            </a:r>
          </a:p>
        </p:txBody>
      </p:sp>
      <p:sp>
        <p:nvSpPr>
          <p:cNvPr id="3" name="TextBox 2">
            <a:extLst>
              <a:ext uri="{FF2B5EF4-FFF2-40B4-BE49-F238E27FC236}">
                <a16:creationId xmlns:a16="http://schemas.microsoft.com/office/drawing/2014/main" id="{15A071CD-2222-8C8B-1140-3A5C41DE6A8D}"/>
              </a:ext>
            </a:extLst>
          </p:cNvPr>
          <p:cNvSpPr txBox="1"/>
          <p:nvPr/>
        </p:nvSpPr>
        <p:spPr>
          <a:xfrm>
            <a:off x="6095999" y="6479115"/>
            <a:ext cx="6096001" cy="276999"/>
          </a:xfrm>
          <a:prstGeom prst="rect">
            <a:avLst/>
          </a:prstGeom>
          <a:noFill/>
        </p:spPr>
        <p:txBody>
          <a:bodyPr wrap="square">
            <a:spAutoFit/>
          </a:bodyPr>
          <a:lstStyle/>
          <a:p>
            <a:pPr algn="ctr"/>
            <a:r>
              <a:rPr lang="pl-PL" sz="1200" dirty="0" err="1"/>
              <a:t>Disclaimer</a:t>
            </a:r>
            <a:r>
              <a:rPr lang="pl-PL" sz="1200" dirty="0"/>
              <a:t>: IFCX data </a:t>
            </a:r>
            <a:r>
              <a:rPr lang="pl-PL" sz="1200" dirty="0" err="1"/>
              <a:t>can</a:t>
            </a:r>
            <a:r>
              <a:rPr lang="pl-PL" sz="1200" dirty="0"/>
              <a:t> </a:t>
            </a:r>
            <a:r>
              <a:rPr lang="pl-PL" sz="1200" dirty="0" err="1"/>
              <a:t>also</a:t>
            </a:r>
            <a:r>
              <a:rPr lang="pl-PL" sz="1200" dirty="0"/>
              <a:t> be </a:t>
            </a:r>
            <a:r>
              <a:rPr lang="pl-PL" sz="1200" dirty="0" err="1"/>
              <a:t>captured</a:t>
            </a:r>
            <a:r>
              <a:rPr lang="pl-PL" sz="1200" dirty="0"/>
              <a:t> in a file</a:t>
            </a:r>
            <a:endParaRPr lang="en-GB" sz="1200" dirty="0"/>
          </a:p>
        </p:txBody>
      </p:sp>
      <p:sp>
        <p:nvSpPr>
          <p:cNvPr id="6" name="Title 5">
            <a:extLst>
              <a:ext uri="{FF2B5EF4-FFF2-40B4-BE49-F238E27FC236}">
                <a16:creationId xmlns:a16="http://schemas.microsoft.com/office/drawing/2014/main" id="{2083BB94-DA4F-4E8B-A703-3D048439C9C7}"/>
              </a:ext>
            </a:extLst>
          </p:cNvPr>
          <p:cNvSpPr>
            <a:spLocks noGrp="1"/>
          </p:cNvSpPr>
          <p:nvPr>
            <p:ph type="title"/>
          </p:nvPr>
        </p:nvSpPr>
        <p:spPr/>
        <p:txBody>
          <a:bodyPr/>
          <a:lstStyle/>
          <a:p>
            <a:r>
              <a:rPr lang="en-GB" dirty="0"/>
              <a:t>EXCHANGE</a:t>
            </a:r>
          </a:p>
        </p:txBody>
      </p:sp>
      <p:sp>
        <p:nvSpPr>
          <p:cNvPr id="16" name="Title 5">
            <a:extLst>
              <a:ext uri="{FF2B5EF4-FFF2-40B4-BE49-F238E27FC236}">
                <a16:creationId xmlns:a16="http://schemas.microsoft.com/office/drawing/2014/main" id="{AC03EC92-5A4E-02CB-9C8E-9500A004E709}"/>
              </a:ext>
            </a:extLst>
          </p:cNvPr>
          <p:cNvSpPr txBox="1">
            <a:spLocks/>
          </p:cNvSpPr>
          <p:nvPr/>
        </p:nvSpPr>
        <p:spPr>
          <a:xfrm>
            <a:off x="-13194" y="1016980"/>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file-based</a:t>
            </a:r>
            <a:endParaRPr lang="en-GB" sz="3200" dirty="0"/>
          </a:p>
        </p:txBody>
      </p:sp>
    </p:spTree>
    <p:extLst>
      <p:ext uri="{BB962C8B-B14F-4D97-AF65-F5344CB8AC3E}">
        <p14:creationId xmlns:p14="http://schemas.microsoft.com/office/powerpoint/2010/main" val="32219163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FCBDB6-430B-1F2D-2B45-818197E81316}"/>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CE91886-A103-3716-18C3-1828A3AB5E32}"/>
              </a:ext>
            </a:extLst>
          </p:cNvPr>
          <p:cNvSpPr/>
          <p:nvPr/>
        </p:nvSpPr>
        <p:spPr>
          <a:xfrm>
            <a:off x="-1" y="0"/>
            <a:ext cx="12192001" cy="6858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sz="2800" b="1" dirty="0"/>
          </a:p>
        </p:txBody>
      </p:sp>
      <p:pic>
        <p:nvPicPr>
          <p:cNvPr id="8" name="revit_to_editor_fast">
            <a:hlinkClick r:id="" action="ppaction://media"/>
            <a:extLst>
              <a:ext uri="{FF2B5EF4-FFF2-40B4-BE49-F238E27FC236}">
                <a16:creationId xmlns:a16="http://schemas.microsoft.com/office/drawing/2014/main" id="{F736BA69-82EB-FEE1-D031-07466D72A611}"/>
              </a:ext>
            </a:extLst>
          </p:cNvPr>
          <p:cNvPicPr>
            <a:picLocks noGrp="1" noChangeAspect="1"/>
          </p:cNvPicPr>
          <p:nvPr>
            <p:ph idx="4294967295"/>
            <a:videoFile r:link="rId2"/>
            <p:extLst>
              <p:ext uri="{DAA4B4D4-6D71-4841-9C94-3DE7FCFB9230}">
                <p14:media xmlns:p14="http://schemas.microsoft.com/office/powerpoint/2010/main" r:embed="rId1"/>
              </p:ext>
            </p:extLst>
          </p:nvPr>
        </p:nvPicPr>
        <p:blipFill>
          <a:blip r:embed="rId5"/>
          <a:stretch>
            <a:fillRect/>
          </a:stretch>
        </p:blipFill>
        <p:spPr>
          <a:xfrm>
            <a:off x="370972" y="0"/>
            <a:ext cx="11450053" cy="6440655"/>
          </a:xfrm>
        </p:spPr>
      </p:pic>
      <p:sp>
        <p:nvSpPr>
          <p:cNvPr id="5" name="Rectangle 4">
            <a:extLst>
              <a:ext uri="{FF2B5EF4-FFF2-40B4-BE49-F238E27FC236}">
                <a16:creationId xmlns:a16="http://schemas.microsoft.com/office/drawing/2014/main" id="{00553357-41A7-1200-AD4B-F1F7A518887D}"/>
              </a:ext>
            </a:extLst>
          </p:cNvPr>
          <p:cNvSpPr/>
          <p:nvPr/>
        </p:nvSpPr>
        <p:spPr>
          <a:xfrm>
            <a:off x="-1" y="6192253"/>
            <a:ext cx="12192001" cy="465222"/>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sz="2000" dirty="0"/>
              <a:t>THIS IS A DEMONSTRATION ONLY.</a:t>
            </a:r>
          </a:p>
        </p:txBody>
      </p:sp>
      <p:sp>
        <p:nvSpPr>
          <p:cNvPr id="6" name="Rectangle 5">
            <a:extLst>
              <a:ext uri="{FF2B5EF4-FFF2-40B4-BE49-F238E27FC236}">
                <a16:creationId xmlns:a16="http://schemas.microsoft.com/office/drawing/2014/main" id="{E4B9A176-8C87-57C3-1144-8899359FBC61}"/>
              </a:ext>
            </a:extLst>
          </p:cNvPr>
          <p:cNvSpPr/>
          <p:nvPr/>
        </p:nvSpPr>
        <p:spPr>
          <a:xfrm>
            <a:off x="9368588" y="6260430"/>
            <a:ext cx="2558718" cy="465222"/>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sz="1400" dirty="0"/>
              <a:t>CREDITS: TOM VAN DIGGELEN</a:t>
            </a:r>
          </a:p>
        </p:txBody>
      </p:sp>
    </p:spTree>
    <p:extLst>
      <p:ext uri="{BB962C8B-B14F-4D97-AF65-F5344CB8AC3E}">
        <p14:creationId xmlns:p14="http://schemas.microsoft.com/office/powerpoint/2010/main" val="3564213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4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A5E199-352B-FB68-925C-1F9338C04274}"/>
            </a:ext>
          </a:extLst>
        </p:cNvPr>
        <p:cNvGrpSpPr/>
        <p:nvPr/>
      </p:nvGrpSpPr>
      <p:grpSpPr>
        <a:xfrm>
          <a:off x="0" y="0"/>
          <a:ext cx="0" cy="0"/>
          <a:chOff x="0" y="0"/>
          <a:chExt cx="0" cy="0"/>
        </a:xfrm>
      </p:grpSpPr>
      <p:sp>
        <p:nvSpPr>
          <p:cNvPr id="47" name="Title 5">
            <a:extLst>
              <a:ext uri="{FF2B5EF4-FFF2-40B4-BE49-F238E27FC236}">
                <a16:creationId xmlns:a16="http://schemas.microsoft.com/office/drawing/2014/main" id="{6F4A7279-AE57-06F2-6094-1C31C187B23C}"/>
              </a:ext>
            </a:extLst>
          </p:cNvPr>
          <p:cNvSpPr txBox="1">
            <a:spLocks/>
          </p:cNvSpPr>
          <p:nvPr/>
        </p:nvSpPr>
        <p:spPr>
          <a:xfrm>
            <a:off x="6168043" y="1016980"/>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s</a:t>
            </a:r>
            <a:r>
              <a:rPr lang="pl-PL" sz="3200" dirty="0" err="1">
                <a:sym typeface="Wingdings" panose="05000000000000000000" pitchFamily="2" charset="2"/>
              </a:rPr>
              <a:t>hared</a:t>
            </a:r>
            <a:r>
              <a:rPr lang="pl-PL" sz="3200" dirty="0">
                <a:sym typeface="Wingdings" panose="05000000000000000000" pitchFamily="2" charset="2"/>
              </a:rPr>
              <a:t> </a:t>
            </a:r>
            <a:r>
              <a:rPr lang="pl-PL" sz="3200" dirty="0" err="1">
                <a:sym typeface="Wingdings" panose="05000000000000000000" pitchFamily="2" charset="2"/>
              </a:rPr>
              <a:t>ownership</a:t>
            </a:r>
            <a:endParaRPr lang="en-GB" sz="3200" dirty="0"/>
          </a:p>
        </p:txBody>
      </p:sp>
      <p:sp>
        <p:nvSpPr>
          <p:cNvPr id="2" name="Rectangle 1">
            <a:extLst>
              <a:ext uri="{FF2B5EF4-FFF2-40B4-BE49-F238E27FC236}">
                <a16:creationId xmlns:a16="http://schemas.microsoft.com/office/drawing/2014/main" id="{F4694E55-BC25-A118-0001-1C560940B408}"/>
              </a:ext>
            </a:extLst>
          </p:cNvPr>
          <p:cNvSpPr/>
          <p:nvPr/>
        </p:nvSpPr>
        <p:spPr>
          <a:xfrm>
            <a:off x="1916822" y="2749977"/>
            <a:ext cx="1169674" cy="1358046"/>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Model_</a:t>
            </a:r>
            <a:br>
              <a:rPr lang="en-GB" dirty="0"/>
            </a:br>
            <a:r>
              <a:rPr lang="en-GB" dirty="0"/>
              <a:t>v1.ifc</a:t>
            </a:r>
          </a:p>
        </p:txBody>
      </p:sp>
      <p:sp>
        <p:nvSpPr>
          <p:cNvPr id="3" name="Rectangle 2">
            <a:extLst>
              <a:ext uri="{FF2B5EF4-FFF2-40B4-BE49-F238E27FC236}">
                <a16:creationId xmlns:a16="http://schemas.microsoft.com/office/drawing/2014/main" id="{32CF8B37-87F8-692C-37C4-C15428BB56C4}"/>
              </a:ext>
            </a:extLst>
          </p:cNvPr>
          <p:cNvSpPr/>
          <p:nvPr/>
        </p:nvSpPr>
        <p:spPr>
          <a:xfrm>
            <a:off x="7032981" y="3091438"/>
            <a:ext cx="1877306" cy="316479"/>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Initial design</a:t>
            </a:r>
          </a:p>
        </p:txBody>
      </p:sp>
      <p:sp>
        <p:nvSpPr>
          <p:cNvPr id="4" name="Rectangle 3">
            <a:extLst>
              <a:ext uri="{FF2B5EF4-FFF2-40B4-BE49-F238E27FC236}">
                <a16:creationId xmlns:a16="http://schemas.microsoft.com/office/drawing/2014/main" id="{48B28C47-FC15-BAC3-62C2-465F0E9200D4}"/>
              </a:ext>
            </a:extLst>
          </p:cNvPr>
          <p:cNvSpPr/>
          <p:nvPr/>
        </p:nvSpPr>
        <p:spPr>
          <a:xfrm>
            <a:off x="7734962" y="3490316"/>
            <a:ext cx="1989510" cy="316479"/>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Add a window</a:t>
            </a:r>
          </a:p>
        </p:txBody>
      </p:sp>
      <p:sp>
        <p:nvSpPr>
          <p:cNvPr id="5" name="Rectangle 4">
            <a:extLst>
              <a:ext uri="{FF2B5EF4-FFF2-40B4-BE49-F238E27FC236}">
                <a16:creationId xmlns:a16="http://schemas.microsoft.com/office/drawing/2014/main" id="{043B723B-4709-1AEA-4FD4-8325D22D1BB3}"/>
              </a:ext>
            </a:extLst>
          </p:cNvPr>
          <p:cNvSpPr/>
          <p:nvPr/>
        </p:nvSpPr>
        <p:spPr>
          <a:xfrm>
            <a:off x="7096801" y="3889194"/>
            <a:ext cx="1877306" cy="316479"/>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Move a wall</a:t>
            </a:r>
          </a:p>
        </p:txBody>
      </p:sp>
      <p:sp>
        <p:nvSpPr>
          <p:cNvPr id="6" name="Rectangle 5">
            <a:extLst>
              <a:ext uri="{FF2B5EF4-FFF2-40B4-BE49-F238E27FC236}">
                <a16:creationId xmlns:a16="http://schemas.microsoft.com/office/drawing/2014/main" id="{FBE194DB-38BA-D43D-61BC-BD7F38129DB7}"/>
              </a:ext>
            </a:extLst>
          </p:cNvPr>
          <p:cNvSpPr/>
          <p:nvPr/>
        </p:nvSpPr>
        <p:spPr>
          <a:xfrm>
            <a:off x="7798782" y="4288072"/>
            <a:ext cx="1989510" cy="316479"/>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Add properties</a:t>
            </a:r>
          </a:p>
        </p:txBody>
      </p:sp>
      <p:sp>
        <p:nvSpPr>
          <p:cNvPr id="17" name="Rectangle 16">
            <a:extLst>
              <a:ext uri="{FF2B5EF4-FFF2-40B4-BE49-F238E27FC236}">
                <a16:creationId xmlns:a16="http://schemas.microsoft.com/office/drawing/2014/main" id="{07E07046-AB00-FEB5-770F-1C0B06E81292}"/>
              </a:ext>
            </a:extLst>
          </p:cNvPr>
          <p:cNvSpPr/>
          <p:nvPr/>
        </p:nvSpPr>
        <p:spPr>
          <a:xfrm>
            <a:off x="7096801" y="4686950"/>
            <a:ext cx="1877306" cy="316479"/>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Rename storeys</a:t>
            </a:r>
          </a:p>
        </p:txBody>
      </p:sp>
      <p:sp>
        <p:nvSpPr>
          <p:cNvPr id="18" name="Rectangle 17">
            <a:extLst>
              <a:ext uri="{FF2B5EF4-FFF2-40B4-BE49-F238E27FC236}">
                <a16:creationId xmlns:a16="http://schemas.microsoft.com/office/drawing/2014/main" id="{EC95F320-E7D4-B8E7-895A-B3390EF0D5BD}"/>
              </a:ext>
            </a:extLst>
          </p:cNvPr>
          <p:cNvSpPr/>
          <p:nvPr/>
        </p:nvSpPr>
        <p:spPr>
          <a:xfrm>
            <a:off x="7798782" y="5085828"/>
            <a:ext cx="1989510" cy="316479"/>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Add properties</a:t>
            </a:r>
          </a:p>
        </p:txBody>
      </p:sp>
      <p:sp>
        <p:nvSpPr>
          <p:cNvPr id="20" name="Speech Bubble: Rectangle with Corners Rounded 19">
            <a:extLst>
              <a:ext uri="{FF2B5EF4-FFF2-40B4-BE49-F238E27FC236}">
                <a16:creationId xmlns:a16="http://schemas.microsoft.com/office/drawing/2014/main" id="{BA5953F3-F7EC-E78A-7C14-2FD5220D879A}"/>
              </a:ext>
            </a:extLst>
          </p:cNvPr>
          <p:cNvSpPr/>
          <p:nvPr/>
        </p:nvSpPr>
        <p:spPr>
          <a:xfrm>
            <a:off x="2281098" y="4345489"/>
            <a:ext cx="1628965" cy="823566"/>
          </a:xfrm>
          <a:prstGeom prst="wedgeRoundRectCallout">
            <a:avLst>
              <a:gd name="adj1" fmla="val -21864"/>
              <a:gd name="adj2" fmla="val -83823"/>
              <a:gd name="adj3" fmla="val 16667"/>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Author: Eva</a:t>
            </a:r>
          </a:p>
          <a:p>
            <a:r>
              <a:rPr lang="en-GB" dirty="0">
                <a:solidFill>
                  <a:schemeClr val="tx1"/>
                </a:solidFill>
              </a:rPr>
              <a:t>Tool: </a:t>
            </a:r>
            <a:r>
              <a:rPr lang="en-GB" dirty="0" err="1">
                <a:solidFill>
                  <a:schemeClr val="tx1"/>
                </a:solidFill>
              </a:rPr>
              <a:t>BimTool</a:t>
            </a:r>
            <a:endParaRPr lang="en-GB" dirty="0">
              <a:solidFill>
                <a:schemeClr val="tx1"/>
              </a:solidFill>
            </a:endParaRPr>
          </a:p>
        </p:txBody>
      </p:sp>
      <p:sp>
        <p:nvSpPr>
          <p:cNvPr id="21" name="Speech Bubble: Rectangle with Corners Rounded 20">
            <a:extLst>
              <a:ext uri="{FF2B5EF4-FFF2-40B4-BE49-F238E27FC236}">
                <a16:creationId xmlns:a16="http://schemas.microsoft.com/office/drawing/2014/main" id="{1B877FCF-24AF-01E8-4EB4-90613172971A}"/>
              </a:ext>
            </a:extLst>
          </p:cNvPr>
          <p:cNvSpPr/>
          <p:nvPr/>
        </p:nvSpPr>
        <p:spPr>
          <a:xfrm>
            <a:off x="6699699" y="1926411"/>
            <a:ext cx="1628965" cy="823566"/>
          </a:xfrm>
          <a:prstGeom prst="wedgeRoundRectCallout">
            <a:avLst>
              <a:gd name="adj1" fmla="val 21125"/>
              <a:gd name="adj2" fmla="val 88140"/>
              <a:gd name="adj3" fmla="val 16667"/>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Author: Eva</a:t>
            </a:r>
          </a:p>
          <a:p>
            <a:r>
              <a:rPr lang="en-GB" dirty="0">
                <a:solidFill>
                  <a:schemeClr val="tx1"/>
                </a:solidFill>
              </a:rPr>
              <a:t>Tool: </a:t>
            </a:r>
            <a:r>
              <a:rPr lang="en-GB" dirty="0" err="1">
                <a:solidFill>
                  <a:schemeClr val="tx1"/>
                </a:solidFill>
              </a:rPr>
              <a:t>BimTool</a:t>
            </a:r>
            <a:endParaRPr lang="en-GB" dirty="0">
              <a:solidFill>
                <a:schemeClr val="tx1"/>
              </a:solidFill>
            </a:endParaRPr>
          </a:p>
        </p:txBody>
      </p:sp>
      <p:sp>
        <p:nvSpPr>
          <p:cNvPr id="22" name="Speech Bubble: Rectangle with Corners Rounded 21">
            <a:extLst>
              <a:ext uri="{FF2B5EF4-FFF2-40B4-BE49-F238E27FC236}">
                <a16:creationId xmlns:a16="http://schemas.microsoft.com/office/drawing/2014/main" id="{8E033498-BEBD-1E14-66BE-D439DEE955F3}"/>
              </a:ext>
            </a:extLst>
          </p:cNvPr>
          <p:cNvSpPr/>
          <p:nvPr/>
        </p:nvSpPr>
        <p:spPr>
          <a:xfrm>
            <a:off x="10160642" y="3813066"/>
            <a:ext cx="1628965" cy="823566"/>
          </a:xfrm>
          <a:prstGeom prst="wedgeRoundRectCallout">
            <a:avLst>
              <a:gd name="adj1" fmla="val -72793"/>
              <a:gd name="adj2" fmla="val 31618"/>
              <a:gd name="adj3" fmla="val 16667"/>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Author: Adam</a:t>
            </a:r>
          </a:p>
          <a:p>
            <a:r>
              <a:rPr lang="en-GB" dirty="0">
                <a:solidFill>
                  <a:schemeClr val="tx1"/>
                </a:solidFill>
              </a:rPr>
              <a:t>Tool: </a:t>
            </a:r>
            <a:r>
              <a:rPr lang="en-GB" dirty="0" err="1">
                <a:solidFill>
                  <a:schemeClr val="tx1"/>
                </a:solidFill>
              </a:rPr>
              <a:t>FireApp</a:t>
            </a:r>
            <a:endParaRPr lang="en-GB" dirty="0">
              <a:solidFill>
                <a:schemeClr val="tx1"/>
              </a:solidFill>
            </a:endParaRPr>
          </a:p>
        </p:txBody>
      </p:sp>
      <p:sp>
        <p:nvSpPr>
          <p:cNvPr id="23" name="Speech Bubble: Rectangle with Corners Rounded 22">
            <a:extLst>
              <a:ext uri="{FF2B5EF4-FFF2-40B4-BE49-F238E27FC236}">
                <a16:creationId xmlns:a16="http://schemas.microsoft.com/office/drawing/2014/main" id="{0F13CB36-839B-554B-6233-B5970635D5E9}"/>
              </a:ext>
            </a:extLst>
          </p:cNvPr>
          <p:cNvSpPr/>
          <p:nvPr/>
        </p:nvSpPr>
        <p:spPr>
          <a:xfrm>
            <a:off x="6488280" y="5668207"/>
            <a:ext cx="1715692" cy="823566"/>
          </a:xfrm>
          <a:prstGeom prst="wedgeRoundRectCallout">
            <a:avLst>
              <a:gd name="adj1" fmla="val -7135"/>
              <a:gd name="adj2" fmla="val -122487"/>
              <a:gd name="adj3" fmla="val 16667"/>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Author: Maria</a:t>
            </a:r>
          </a:p>
          <a:p>
            <a:r>
              <a:rPr lang="en-GB" dirty="0">
                <a:solidFill>
                  <a:schemeClr val="tx1"/>
                </a:solidFill>
              </a:rPr>
              <a:t>Tool: </a:t>
            </a:r>
            <a:r>
              <a:rPr lang="en-GB" dirty="0" err="1">
                <a:solidFill>
                  <a:schemeClr val="tx1"/>
                </a:solidFill>
              </a:rPr>
              <a:t>ArchPro</a:t>
            </a:r>
            <a:endParaRPr lang="en-GB" dirty="0">
              <a:solidFill>
                <a:schemeClr val="tx1"/>
              </a:solidFill>
            </a:endParaRPr>
          </a:p>
        </p:txBody>
      </p:sp>
      <p:sp>
        <p:nvSpPr>
          <p:cNvPr id="8" name="Title 7">
            <a:extLst>
              <a:ext uri="{FF2B5EF4-FFF2-40B4-BE49-F238E27FC236}">
                <a16:creationId xmlns:a16="http://schemas.microsoft.com/office/drawing/2014/main" id="{8C8657ED-78B5-627D-F213-00111034D55F}"/>
              </a:ext>
            </a:extLst>
          </p:cNvPr>
          <p:cNvSpPr>
            <a:spLocks noGrp="1"/>
          </p:cNvSpPr>
          <p:nvPr>
            <p:ph type="title"/>
          </p:nvPr>
        </p:nvSpPr>
        <p:spPr/>
        <p:txBody>
          <a:bodyPr/>
          <a:lstStyle/>
          <a:p>
            <a:r>
              <a:rPr lang="en-GB" dirty="0"/>
              <a:t>OWNERSHIP</a:t>
            </a:r>
          </a:p>
        </p:txBody>
      </p:sp>
      <p:sp>
        <p:nvSpPr>
          <p:cNvPr id="9" name="Title 5">
            <a:extLst>
              <a:ext uri="{FF2B5EF4-FFF2-40B4-BE49-F238E27FC236}">
                <a16:creationId xmlns:a16="http://schemas.microsoft.com/office/drawing/2014/main" id="{164D038B-5F04-EAF8-F161-E18AE621D2F8}"/>
              </a:ext>
            </a:extLst>
          </p:cNvPr>
          <p:cNvSpPr txBox="1">
            <a:spLocks/>
          </p:cNvSpPr>
          <p:nvPr/>
        </p:nvSpPr>
        <p:spPr>
          <a:xfrm>
            <a:off x="0" y="1016980"/>
            <a:ext cx="6096000"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one owner per file</a:t>
            </a:r>
            <a:endParaRPr lang="en-GB" sz="3200" dirty="0"/>
          </a:p>
        </p:txBody>
      </p:sp>
    </p:spTree>
    <p:extLst>
      <p:ext uri="{BB962C8B-B14F-4D97-AF65-F5344CB8AC3E}">
        <p14:creationId xmlns:p14="http://schemas.microsoft.com/office/powerpoint/2010/main" val="35086094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8B3929-E37A-7752-702B-B0FAE154FB38}"/>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8F385446-D611-79B2-B555-C73B019BE709}"/>
              </a:ext>
            </a:extLst>
          </p:cNvPr>
          <p:cNvSpPr/>
          <p:nvPr/>
        </p:nvSpPr>
        <p:spPr>
          <a:xfrm>
            <a:off x="1523649" y="3013461"/>
            <a:ext cx="1169674" cy="1358046"/>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Model_</a:t>
            </a:r>
            <a:br>
              <a:rPr lang="en-GB" dirty="0"/>
            </a:br>
            <a:r>
              <a:rPr lang="en-GB" dirty="0"/>
              <a:t>v1.ifc</a:t>
            </a:r>
          </a:p>
        </p:txBody>
      </p:sp>
      <p:sp>
        <p:nvSpPr>
          <p:cNvPr id="8" name="Rectangle 7">
            <a:extLst>
              <a:ext uri="{FF2B5EF4-FFF2-40B4-BE49-F238E27FC236}">
                <a16:creationId xmlns:a16="http://schemas.microsoft.com/office/drawing/2014/main" id="{3BF875A4-C3DD-E521-80C3-75B09E0343F6}"/>
              </a:ext>
            </a:extLst>
          </p:cNvPr>
          <p:cNvSpPr/>
          <p:nvPr/>
        </p:nvSpPr>
        <p:spPr>
          <a:xfrm>
            <a:off x="3469503" y="3013461"/>
            <a:ext cx="1169674" cy="1089147"/>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Model_</a:t>
            </a:r>
            <a:br>
              <a:rPr lang="en-GB" dirty="0"/>
            </a:br>
            <a:r>
              <a:rPr lang="en-GB" dirty="0"/>
              <a:t>v2.ifc</a:t>
            </a:r>
          </a:p>
        </p:txBody>
      </p:sp>
      <p:sp>
        <p:nvSpPr>
          <p:cNvPr id="10" name="Rectangle 9">
            <a:extLst>
              <a:ext uri="{FF2B5EF4-FFF2-40B4-BE49-F238E27FC236}">
                <a16:creationId xmlns:a16="http://schemas.microsoft.com/office/drawing/2014/main" id="{49850495-4AC5-BBE1-C4A3-96153E3B028D}"/>
              </a:ext>
            </a:extLst>
          </p:cNvPr>
          <p:cNvSpPr/>
          <p:nvPr/>
        </p:nvSpPr>
        <p:spPr>
          <a:xfrm>
            <a:off x="7600233" y="2789843"/>
            <a:ext cx="2222625" cy="316479"/>
          </a:xfrm>
          <a:prstGeom prst="rect">
            <a:avLst/>
          </a:prstGeom>
          <a:solidFill>
            <a:schemeClr val="accent6"/>
          </a:solidFill>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Proposal 1 (opinion)</a:t>
            </a:r>
          </a:p>
        </p:txBody>
      </p:sp>
      <p:sp>
        <p:nvSpPr>
          <p:cNvPr id="11" name="Rectangle 10">
            <a:extLst>
              <a:ext uri="{FF2B5EF4-FFF2-40B4-BE49-F238E27FC236}">
                <a16:creationId xmlns:a16="http://schemas.microsoft.com/office/drawing/2014/main" id="{A0F0EAE5-0BCB-D37C-D044-793BB9FDE50E}"/>
              </a:ext>
            </a:extLst>
          </p:cNvPr>
          <p:cNvSpPr/>
          <p:nvPr/>
        </p:nvSpPr>
        <p:spPr>
          <a:xfrm>
            <a:off x="8281575" y="3188721"/>
            <a:ext cx="2355468" cy="316479"/>
          </a:xfrm>
          <a:prstGeom prst="rect">
            <a:avLst/>
          </a:prstGeom>
          <a:solidFill>
            <a:schemeClr val="accent6"/>
          </a:solidFill>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Proposal 2 (opinion)</a:t>
            </a:r>
          </a:p>
        </p:txBody>
      </p:sp>
      <p:sp>
        <p:nvSpPr>
          <p:cNvPr id="12" name="Rectangle 11">
            <a:extLst>
              <a:ext uri="{FF2B5EF4-FFF2-40B4-BE49-F238E27FC236}">
                <a16:creationId xmlns:a16="http://schemas.microsoft.com/office/drawing/2014/main" id="{AB1CE3B7-91C9-1E6E-1C5E-9D83E0ED0EEF}"/>
              </a:ext>
            </a:extLst>
          </p:cNvPr>
          <p:cNvSpPr/>
          <p:nvPr/>
        </p:nvSpPr>
        <p:spPr>
          <a:xfrm>
            <a:off x="7664053" y="3587599"/>
            <a:ext cx="2222625" cy="316479"/>
          </a:xfrm>
          <a:prstGeom prst="rect">
            <a:avLst/>
          </a:prstGeom>
          <a:solidFill>
            <a:schemeClr val="accent2"/>
          </a:solidFill>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Proposal 3 (opinion)</a:t>
            </a:r>
          </a:p>
        </p:txBody>
      </p:sp>
      <p:sp>
        <p:nvSpPr>
          <p:cNvPr id="13" name="Rectangle 12">
            <a:extLst>
              <a:ext uri="{FF2B5EF4-FFF2-40B4-BE49-F238E27FC236}">
                <a16:creationId xmlns:a16="http://schemas.microsoft.com/office/drawing/2014/main" id="{E4FEA959-CD0F-5EDE-87D8-D45E4F88B7C2}"/>
              </a:ext>
            </a:extLst>
          </p:cNvPr>
          <p:cNvSpPr/>
          <p:nvPr/>
        </p:nvSpPr>
        <p:spPr>
          <a:xfrm>
            <a:off x="8345395" y="3986477"/>
            <a:ext cx="2355468" cy="316479"/>
          </a:xfrm>
          <a:prstGeom prst="rect">
            <a:avLst/>
          </a:prstGeom>
          <a:solidFill>
            <a:schemeClr val="accent2"/>
          </a:solidFill>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Proposal 4 (opinion)</a:t>
            </a:r>
          </a:p>
        </p:txBody>
      </p:sp>
      <p:sp>
        <p:nvSpPr>
          <p:cNvPr id="14" name="Rectangle 13">
            <a:extLst>
              <a:ext uri="{FF2B5EF4-FFF2-40B4-BE49-F238E27FC236}">
                <a16:creationId xmlns:a16="http://schemas.microsoft.com/office/drawing/2014/main" id="{95C0BC7B-931E-7238-7EAD-0474DC236138}"/>
              </a:ext>
            </a:extLst>
          </p:cNvPr>
          <p:cNvSpPr/>
          <p:nvPr/>
        </p:nvSpPr>
        <p:spPr>
          <a:xfrm>
            <a:off x="7664053" y="4385355"/>
            <a:ext cx="2222625" cy="316479"/>
          </a:xfrm>
          <a:prstGeom prst="rect">
            <a:avLst/>
          </a:prstGeom>
          <a:solidFill>
            <a:srgbClr val="C00000"/>
          </a:solidFill>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Proposal 5 (opinion)</a:t>
            </a:r>
          </a:p>
        </p:txBody>
      </p:sp>
      <p:sp>
        <p:nvSpPr>
          <p:cNvPr id="15" name="Rectangle 14">
            <a:extLst>
              <a:ext uri="{FF2B5EF4-FFF2-40B4-BE49-F238E27FC236}">
                <a16:creationId xmlns:a16="http://schemas.microsoft.com/office/drawing/2014/main" id="{C8364B01-9E22-B2A8-212F-850302C2830F}"/>
              </a:ext>
            </a:extLst>
          </p:cNvPr>
          <p:cNvSpPr/>
          <p:nvPr/>
        </p:nvSpPr>
        <p:spPr>
          <a:xfrm>
            <a:off x="8345395" y="4784233"/>
            <a:ext cx="2355468" cy="316479"/>
          </a:xfrm>
          <a:prstGeom prst="rect">
            <a:avLst/>
          </a:prstGeom>
          <a:solidFill>
            <a:schemeClr val="accent6"/>
          </a:solidFill>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Proposal 6 (opinion)</a:t>
            </a:r>
          </a:p>
        </p:txBody>
      </p:sp>
      <p:sp>
        <p:nvSpPr>
          <p:cNvPr id="4" name="Rectangle 3">
            <a:extLst>
              <a:ext uri="{FF2B5EF4-FFF2-40B4-BE49-F238E27FC236}">
                <a16:creationId xmlns:a16="http://schemas.microsoft.com/office/drawing/2014/main" id="{E713BBC0-C39F-B010-A550-5A559DB8FBC2}"/>
              </a:ext>
            </a:extLst>
          </p:cNvPr>
          <p:cNvSpPr/>
          <p:nvPr/>
        </p:nvSpPr>
        <p:spPr>
          <a:xfrm>
            <a:off x="3469503" y="4102608"/>
            <a:ext cx="1169674" cy="268899"/>
          </a:xfrm>
          <a:prstGeom prst="rect">
            <a:avLst/>
          </a:prstGeom>
          <a:solidFill>
            <a:schemeClr val="accent6"/>
          </a:solidFill>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sz="1600" dirty="0"/>
              <a:t>ADDED</a:t>
            </a:r>
          </a:p>
        </p:txBody>
      </p:sp>
      <p:sp>
        <p:nvSpPr>
          <p:cNvPr id="5" name="Rectangle 4">
            <a:extLst>
              <a:ext uri="{FF2B5EF4-FFF2-40B4-BE49-F238E27FC236}">
                <a16:creationId xmlns:a16="http://schemas.microsoft.com/office/drawing/2014/main" id="{B17148B3-543A-DF3E-8894-56D6A3A805F8}"/>
              </a:ext>
            </a:extLst>
          </p:cNvPr>
          <p:cNvSpPr/>
          <p:nvPr/>
        </p:nvSpPr>
        <p:spPr>
          <a:xfrm>
            <a:off x="3469503" y="4371507"/>
            <a:ext cx="1169674" cy="268899"/>
          </a:xfrm>
          <a:prstGeom prst="rect">
            <a:avLst/>
          </a:prstGeom>
          <a:solidFill>
            <a:srgbClr val="C00000"/>
          </a:solidFill>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sz="1600" dirty="0"/>
              <a:t>REMOVED</a:t>
            </a:r>
          </a:p>
        </p:txBody>
      </p:sp>
      <p:sp>
        <p:nvSpPr>
          <p:cNvPr id="6" name="Speech Bubble: Rectangle with Corners Rounded 5">
            <a:extLst>
              <a:ext uri="{FF2B5EF4-FFF2-40B4-BE49-F238E27FC236}">
                <a16:creationId xmlns:a16="http://schemas.microsoft.com/office/drawing/2014/main" id="{64171232-75DA-5C89-3743-335EC3F066A8}"/>
              </a:ext>
            </a:extLst>
          </p:cNvPr>
          <p:cNvSpPr/>
          <p:nvPr/>
        </p:nvSpPr>
        <p:spPr>
          <a:xfrm>
            <a:off x="7116903" y="2308566"/>
            <a:ext cx="1051560" cy="316480"/>
          </a:xfrm>
          <a:prstGeom prst="wedgeRoundRectCallout">
            <a:avLst>
              <a:gd name="adj1" fmla="val 32719"/>
              <a:gd name="adj2" fmla="val 95363"/>
              <a:gd name="adj3" fmla="val 16667"/>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Initiates</a:t>
            </a:r>
          </a:p>
        </p:txBody>
      </p:sp>
      <p:sp>
        <p:nvSpPr>
          <p:cNvPr id="16" name="Speech Bubble: Rectangle with Corners Rounded 15">
            <a:extLst>
              <a:ext uri="{FF2B5EF4-FFF2-40B4-BE49-F238E27FC236}">
                <a16:creationId xmlns:a16="http://schemas.microsoft.com/office/drawing/2014/main" id="{9B2F1CD8-1302-EFB3-3137-D699FF7DEB69}"/>
              </a:ext>
            </a:extLst>
          </p:cNvPr>
          <p:cNvSpPr/>
          <p:nvPr/>
        </p:nvSpPr>
        <p:spPr>
          <a:xfrm>
            <a:off x="10351570" y="2692831"/>
            <a:ext cx="1051560" cy="316480"/>
          </a:xfrm>
          <a:prstGeom prst="wedgeRoundRectCallout">
            <a:avLst>
              <a:gd name="adj1" fmla="val -33947"/>
              <a:gd name="adj2" fmla="val 90548"/>
              <a:gd name="adj3" fmla="val 16667"/>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Extends</a:t>
            </a:r>
          </a:p>
        </p:txBody>
      </p:sp>
      <p:sp>
        <p:nvSpPr>
          <p:cNvPr id="17" name="Speech Bubble: Rectangle with Corners Rounded 16">
            <a:extLst>
              <a:ext uri="{FF2B5EF4-FFF2-40B4-BE49-F238E27FC236}">
                <a16:creationId xmlns:a16="http://schemas.microsoft.com/office/drawing/2014/main" id="{0D6F7AE5-FBC4-6CFA-6B55-A12529ADF62B}"/>
              </a:ext>
            </a:extLst>
          </p:cNvPr>
          <p:cNvSpPr/>
          <p:nvPr/>
        </p:nvSpPr>
        <p:spPr>
          <a:xfrm>
            <a:off x="6278046" y="3669997"/>
            <a:ext cx="1182762" cy="316480"/>
          </a:xfrm>
          <a:prstGeom prst="wedgeRoundRectCallout">
            <a:avLst>
              <a:gd name="adj1" fmla="val 69676"/>
              <a:gd name="adj2" fmla="val -34654"/>
              <a:gd name="adj3" fmla="val 16667"/>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Updates</a:t>
            </a:r>
          </a:p>
        </p:txBody>
      </p:sp>
      <p:sp>
        <p:nvSpPr>
          <p:cNvPr id="18" name="Speech Bubble: Rectangle with Corners Rounded 17">
            <a:extLst>
              <a:ext uri="{FF2B5EF4-FFF2-40B4-BE49-F238E27FC236}">
                <a16:creationId xmlns:a16="http://schemas.microsoft.com/office/drawing/2014/main" id="{5B48CDC0-53D4-885B-9ECE-7C71C96E1D02}"/>
              </a:ext>
            </a:extLst>
          </p:cNvPr>
          <p:cNvSpPr/>
          <p:nvPr/>
        </p:nvSpPr>
        <p:spPr>
          <a:xfrm>
            <a:off x="6730038" y="4833001"/>
            <a:ext cx="1182762" cy="316480"/>
          </a:xfrm>
          <a:prstGeom prst="wedgeRoundRectCallout">
            <a:avLst>
              <a:gd name="adj1" fmla="val 33276"/>
              <a:gd name="adj2" fmla="val -84013"/>
              <a:gd name="adj3" fmla="val 16667"/>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Removes</a:t>
            </a:r>
          </a:p>
        </p:txBody>
      </p:sp>
      <p:sp>
        <p:nvSpPr>
          <p:cNvPr id="20" name="Speech Bubble: Rectangle with Corners Rounded 19">
            <a:extLst>
              <a:ext uri="{FF2B5EF4-FFF2-40B4-BE49-F238E27FC236}">
                <a16:creationId xmlns:a16="http://schemas.microsoft.com/office/drawing/2014/main" id="{6333743D-31AA-2D9C-D7A8-DEB171C8009F}"/>
              </a:ext>
            </a:extLst>
          </p:cNvPr>
          <p:cNvSpPr/>
          <p:nvPr/>
        </p:nvSpPr>
        <p:spPr>
          <a:xfrm>
            <a:off x="9518101" y="5280122"/>
            <a:ext cx="1182762" cy="316480"/>
          </a:xfrm>
          <a:prstGeom prst="wedgeRoundRectCallout">
            <a:avLst>
              <a:gd name="adj1" fmla="val -33405"/>
              <a:gd name="adj2" fmla="val -102071"/>
              <a:gd name="adj3" fmla="val 16667"/>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Appends</a:t>
            </a:r>
          </a:p>
        </p:txBody>
      </p:sp>
      <p:sp>
        <p:nvSpPr>
          <p:cNvPr id="21" name="Speech Bubble: Rectangle with Corners Rounded 20">
            <a:extLst>
              <a:ext uri="{FF2B5EF4-FFF2-40B4-BE49-F238E27FC236}">
                <a16:creationId xmlns:a16="http://schemas.microsoft.com/office/drawing/2014/main" id="{19279193-F440-1224-6D10-D1E09542F94B}"/>
              </a:ext>
            </a:extLst>
          </p:cNvPr>
          <p:cNvSpPr/>
          <p:nvPr/>
        </p:nvSpPr>
        <p:spPr>
          <a:xfrm>
            <a:off x="10877350" y="3915309"/>
            <a:ext cx="1182762" cy="316480"/>
          </a:xfrm>
          <a:prstGeom prst="wedgeRoundRectCallout">
            <a:avLst>
              <a:gd name="adj1" fmla="val -62396"/>
              <a:gd name="adj2" fmla="val 8685"/>
              <a:gd name="adj3" fmla="val 16667"/>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Overrides</a:t>
            </a:r>
          </a:p>
        </p:txBody>
      </p:sp>
      <p:sp>
        <p:nvSpPr>
          <p:cNvPr id="19" name="Title 18">
            <a:extLst>
              <a:ext uri="{FF2B5EF4-FFF2-40B4-BE49-F238E27FC236}">
                <a16:creationId xmlns:a16="http://schemas.microsoft.com/office/drawing/2014/main" id="{1FA2397D-7D9C-DE93-F309-E46055B476C0}"/>
              </a:ext>
            </a:extLst>
          </p:cNvPr>
          <p:cNvSpPr>
            <a:spLocks noGrp="1"/>
          </p:cNvSpPr>
          <p:nvPr>
            <p:ph type="title"/>
          </p:nvPr>
        </p:nvSpPr>
        <p:spPr/>
        <p:txBody>
          <a:bodyPr/>
          <a:lstStyle/>
          <a:p>
            <a:r>
              <a:rPr lang="en-GB" dirty="0"/>
              <a:t>CHANGE TRACKING</a:t>
            </a:r>
          </a:p>
        </p:txBody>
      </p:sp>
    </p:spTree>
    <p:extLst>
      <p:ext uri="{BB962C8B-B14F-4D97-AF65-F5344CB8AC3E}">
        <p14:creationId xmlns:p14="http://schemas.microsoft.com/office/powerpoint/2010/main" val="2423860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58C79BA-B606-F804-8A5F-0721B2409E6F}"/>
              </a:ext>
            </a:extLst>
          </p:cNvPr>
          <p:cNvSpPr/>
          <p:nvPr/>
        </p:nvSpPr>
        <p:spPr>
          <a:xfrm>
            <a:off x="-1" y="0"/>
            <a:ext cx="12192001" cy="6858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sz="2800" b="1" dirty="0"/>
          </a:p>
        </p:txBody>
      </p:sp>
      <p:pic>
        <p:nvPicPr>
          <p:cNvPr id="4" name="history">
            <a:hlinkClick r:id="" action="ppaction://media"/>
            <a:extLst>
              <a:ext uri="{FF2B5EF4-FFF2-40B4-BE49-F238E27FC236}">
                <a16:creationId xmlns:a16="http://schemas.microsoft.com/office/drawing/2014/main" id="{E3966904-0497-4EB2-7979-BDE8124A7D07}"/>
              </a:ext>
            </a:extLst>
          </p:cNvPr>
          <p:cNvPicPr>
            <a:picLocks noGrp="1" noChangeAspect="1"/>
          </p:cNvPicPr>
          <p:nvPr>
            <p:ph idx="4294967295"/>
            <a:videoFile r:link="rId2"/>
            <p:extLst>
              <p:ext uri="{DAA4B4D4-6D71-4841-9C94-3DE7FCFB9230}">
                <p14:media xmlns:p14="http://schemas.microsoft.com/office/powerpoint/2010/main" r:embed="rId1"/>
              </p:ext>
            </p:extLst>
          </p:nvPr>
        </p:nvPicPr>
        <p:blipFill>
          <a:blip r:embed="rId5"/>
          <a:stretch>
            <a:fillRect/>
          </a:stretch>
        </p:blipFill>
        <p:spPr>
          <a:xfrm>
            <a:off x="351414" y="512512"/>
            <a:ext cx="11489169" cy="5339013"/>
          </a:xfrm>
        </p:spPr>
      </p:pic>
      <p:sp>
        <p:nvSpPr>
          <p:cNvPr id="7" name="Rectangle 6">
            <a:extLst>
              <a:ext uri="{FF2B5EF4-FFF2-40B4-BE49-F238E27FC236}">
                <a16:creationId xmlns:a16="http://schemas.microsoft.com/office/drawing/2014/main" id="{811F0FD3-800A-2FE9-850C-410EA938A86C}"/>
              </a:ext>
            </a:extLst>
          </p:cNvPr>
          <p:cNvSpPr/>
          <p:nvPr/>
        </p:nvSpPr>
        <p:spPr>
          <a:xfrm>
            <a:off x="-1" y="6192253"/>
            <a:ext cx="12192001" cy="465222"/>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sz="2000" dirty="0"/>
              <a:t>THIS IS A DEMONSTRATION ONLY.</a:t>
            </a:r>
          </a:p>
        </p:txBody>
      </p:sp>
      <p:sp>
        <p:nvSpPr>
          <p:cNvPr id="8" name="Rectangle 7">
            <a:extLst>
              <a:ext uri="{FF2B5EF4-FFF2-40B4-BE49-F238E27FC236}">
                <a16:creationId xmlns:a16="http://schemas.microsoft.com/office/drawing/2014/main" id="{CC403735-3200-7E27-D283-0E2C2987436E}"/>
              </a:ext>
            </a:extLst>
          </p:cNvPr>
          <p:cNvSpPr/>
          <p:nvPr/>
        </p:nvSpPr>
        <p:spPr>
          <a:xfrm>
            <a:off x="9368588" y="6260430"/>
            <a:ext cx="2558718" cy="465222"/>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sz="1400" dirty="0"/>
              <a:t>CREDITS: TOM VAN DIGGELEN</a:t>
            </a:r>
          </a:p>
        </p:txBody>
      </p:sp>
    </p:spTree>
    <p:extLst>
      <p:ext uri="{BB962C8B-B14F-4D97-AF65-F5344CB8AC3E}">
        <p14:creationId xmlns:p14="http://schemas.microsoft.com/office/powerpoint/2010/main" val="4174607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7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F6C80D-8E56-67AB-1C19-501CAC2C86C9}"/>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F2120BDA-B617-7ACB-FF5A-40694DC2E520}"/>
              </a:ext>
            </a:extLst>
          </p:cNvPr>
          <p:cNvSpPr/>
          <p:nvPr/>
        </p:nvSpPr>
        <p:spPr>
          <a:xfrm>
            <a:off x="1489884" y="2953908"/>
            <a:ext cx="1433959" cy="1958595"/>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1E21781A-1C81-9FD7-97DB-87B74B5ADE1A}"/>
              </a:ext>
            </a:extLst>
          </p:cNvPr>
          <p:cNvSpPr/>
          <p:nvPr/>
        </p:nvSpPr>
        <p:spPr>
          <a:xfrm>
            <a:off x="3598521" y="2935934"/>
            <a:ext cx="1237074" cy="1980000"/>
          </a:xfrm>
          <a:prstGeom prst="rect">
            <a:avLst/>
          </a:prstGeom>
          <a:solidFill>
            <a:schemeClr val="bg1">
              <a:lumMod val="75000"/>
            </a:schemeClr>
          </a:solidFill>
          <a:ln>
            <a:noFill/>
          </a:ln>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solidFill>
                <a:schemeClr val="bg1">
                  <a:lumMod val="75000"/>
                </a:schemeClr>
              </a:solidFill>
            </a:endParaRPr>
          </a:p>
        </p:txBody>
      </p:sp>
      <p:sp>
        <p:nvSpPr>
          <p:cNvPr id="47" name="Title 5">
            <a:extLst>
              <a:ext uri="{FF2B5EF4-FFF2-40B4-BE49-F238E27FC236}">
                <a16:creationId xmlns:a16="http://schemas.microsoft.com/office/drawing/2014/main" id="{63E5CCF8-F033-E913-8ED2-D43FAE02B0AA}"/>
              </a:ext>
            </a:extLst>
          </p:cNvPr>
          <p:cNvSpPr txBox="1">
            <a:spLocks/>
          </p:cNvSpPr>
          <p:nvPr/>
        </p:nvSpPr>
        <p:spPr>
          <a:xfrm>
            <a:off x="6168043" y="1016980"/>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g</a:t>
            </a:r>
            <a:r>
              <a:rPr lang="pl-PL" sz="3200" dirty="0" err="1">
                <a:sym typeface="Wingdings" panose="05000000000000000000" pitchFamily="2" charset="2"/>
              </a:rPr>
              <a:t>ranular</a:t>
            </a:r>
            <a:r>
              <a:rPr lang="pl-PL" sz="3200" dirty="0">
                <a:sym typeface="Wingdings" panose="05000000000000000000" pitchFamily="2" charset="2"/>
              </a:rPr>
              <a:t> </a:t>
            </a:r>
            <a:r>
              <a:rPr lang="pl-PL" sz="3200" dirty="0" err="1">
                <a:sym typeface="Wingdings" panose="05000000000000000000" pitchFamily="2" charset="2"/>
              </a:rPr>
              <a:t>access</a:t>
            </a:r>
            <a:endParaRPr lang="en-GB" sz="3200" dirty="0"/>
          </a:p>
        </p:txBody>
      </p:sp>
      <p:sp>
        <p:nvSpPr>
          <p:cNvPr id="12" name="Rectangle 11">
            <a:extLst>
              <a:ext uri="{FF2B5EF4-FFF2-40B4-BE49-F238E27FC236}">
                <a16:creationId xmlns:a16="http://schemas.microsoft.com/office/drawing/2014/main" id="{54B768FC-218D-37CA-81E8-FD07F437108F}"/>
              </a:ext>
            </a:extLst>
          </p:cNvPr>
          <p:cNvSpPr/>
          <p:nvPr/>
        </p:nvSpPr>
        <p:spPr>
          <a:xfrm>
            <a:off x="8057470" y="2934031"/>
            <a:ext cx="1980000" cy="1980000"/>
          </a:xfrm>
          <a:prstGeom prst="rect">
            <a:avLst/>
          </a:prstGeom>
          <a:solidFill>
            <a:schemeClr val="bg1">
              <a:lumMod val="75000"/>
            </a:schemeClr>
          </a:solidFill>
          <a:ln>
            <a:noFill/>
          </a:ln>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solidFill>
                <a:schemeClr val="bg1">
                  <a:lumMod val="75000"/>
                </a:schemeClr>
              </a:solidFill>
            </a:endParaRPr>
          </a:p>
        </p:txBody>
      </p:sp>
      <p:sp>
        <p:nvSpPr>
          <p:cNvPr id="13" name="Rectangle 12">
            <a:extLst>
              <a:ext uri="{FF2B5EF4-FFF2-40B4-BE49-F238E27FC236}">
                <a16:creationId xmlns:a16="http://schemas.microsoft.com/office/drawing/2014/main" id="{D5714C05-2B6C-9938-C4B1-14261780C3ED}"/>
              </a:ext>
            </a:extLst>
          </p:cNvPr>
          <p:cNvSpPr/>
          <p:nvPr/>
        </p:nvSpPr>
        <p:spPr>
          <a:xfrm>
            <a:off x="8057471" y="3490623"/>
            <a:ext cx="1980000" cy="717804"/>
          </a:xfrm>
          <a:prstGeom prst="rect">
            <a:avLst/>
          </a:prstGeom>
          <a:solidFill>
            <a:schemeClr val="tx1"/>
          </a:solidFill>
          <a:ln>
            <a:noFill/>
          </a:ln>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C315FEE8-A92F-1A67-1C18-73400DA7E07A}"/>
              </a:ext>
            </a:extLst>
          </p:cNvPr>
          <p:cNvSpPr/>
          <p:nvPr/>
        </p:nvSpPr>
        <p:spPr>
          <a:xfrm flipV="1">
            <a:off x="8968296" y="3807425"/>
            <a:ext cx="578904" cy="1106606"/>
          </a:xfrm>
          <a:prstGeom prst="rect">
            <a:avLst/>
          </a:prstGeom>
          <a:solidFill>
            <a:schemeClr val="tx1"/>
          </a:solidFill>
          <a:ln>
            <a:noFill/>
          </a:ln>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pic>
        <p:nvPicPr>
          <p:cNvPr id="28" name="Graphic 27" descr="Lock with solid fill">
            <a:extLst>
              <a:ext uri="{FF2B5EF4-FFF2-40B4-BE49-F238E27FC236}">
                <a16:creationId xmlns:a16="http://schemas.microsoft.com/office/drawing/2014/main" id="{A660238C-597C-B3EF-EBCE-2E404986674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245721" y="4270163"/>
            <a:ext cx="578904" cy="578904"/>
          </a:xfrm>
          <a:prstGeom prst="rect">
            <a:avLst/>
          </a:prstGeom>
        </p:spPr>
      </p:pic>
      <p:pic>
        <p:nvPicPr>
          <p:cNvPr id="29" name="Graphic 28" descr="Eye with solid fill">
            <a:extLst>
              <a:ext uri="{FF2B5EF4-FFF2-40B4-BE49-F238E27FC236}">
                <a16:creationId xmlns:a16="http://schemas.microsoft.com/office/drawing/2014/main" id="{A687305E-CBF3-8713-6116-8DA5D404125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014317" y="3528951"/>
            <a:ext cx="518679" cy="518679"/>
          </a:xfrm>
          <a:prstGeom prst="rect">
            <a:avLst/>
          </a:prstGeom>
        </p:spPr>
      </p:pic>
      <p:pic>
        <p:nvPicPr>
          <p:cNvPr id="30" name="Graphic 29" descr="Lock with solid fill">
            <a:extLst>
              <a:ext uri="{FF2B5EF4-FFF2-40B4-BE49-F238E27FC236}">
                <a16:creationId xmlns:a16="http://schemas.microsoft.com/office/drawing/2014/main" id="{82F127AF-DC66-FB0C-05B3-3F98AE6881B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824625" y="2980024"/>
            <a:ext cx="448975" cy="448975"/>
          </a:xfrm>
          <a:prstGeom prst="rect">
            <a:avLst/>
          </a:prstGeom>
        </p:spPr>
      </p:pic>
      <p:pic>
        <p:nvPicPr>
          <p:cNvPr id="31" name="Graphic 30" descr="Lock with solid fill">
            <a:extLst>
              <a:ext uri="{FF2B5EF4-FFF2-40B4-BE49-F238E27FC236}">
                <a16:creationId xmlns:a16="http://schemas.microsoft.com/office/drawing/2014/main" id="{267493E1-EE37-89CD-101B-78526F8BD1F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61178" y="4355514"/>
            <a:ext cx="448975" cy="448975"/>
          </a:xfrm>
          <a:prstGeom prst="rect">
            <a:avLst/>
          </a:prstGeom>
        </p:spPr>
      </p:pic>
      <p:grpSp>
        <p:nvGrpSpPr>
          <p:cNvPr id="11" name="Group 10">
            <a:extLst>
              <a:ext uri="{FF2B5EF4-FFF2-40B4-BE49-F238E27FC236}">
                <a16:creationId xmlns:a16="http://schemas.microsoft.com/office/drawing/2014/main" id="{A60440D2-E22C-4988-6600-5E2131692C27}"/>
              </a:ext>
            </a:extLst>
          </p:cNvPr>
          <p:cNvGrpSpPr/>
          <p:nvPr/>
        </p:nvGrpSpPr>
        <p:grpSpPr>
          <a:xfrm>
            <a:off x="2546899" y="2630365"/>
            <a:ext cx="1276543" cy="2773335"/>
            <a:chOff x="2546899" y="2630365"/>
            <a:chExt cx="1276543" cy="2773335"/>
          </a:xfrm>
        </p:grpSpPr>
        <p:sp>
          <p:nvSpPr>
            <p:cNvPr id="8" name="Right Triangle 7">
              <a:extLst>
                <a:ext uri="{FF2B5EF4-FFF2-40B4-BE49-F238E27FC236}">
                  <a16:creationId xmlns:a16="http://schemas.microsoft.com/office/drawing/2014/main" id="{A2AA4335-BA1B-2A78-952C-1E364E8D57E0}"/>
                </a:ext>
              </a:extLst>
            </p:cNvPr>
            <p:cNvSpPr/>
            <p:nvPr/>
          </p:nvSpPr>
          <p:spPr>
            <a:xfrm rot="5400000">
              <a:off x="2666322" y="3205985"/>
              <a:ext cx="1254522" cy="750366"/>
            </a:xfrm>
            <a:prstGeom prst="rtTriangle">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Triangle 9">
              <a:extLst>
                <a:ext uri="{FF2B5EF4-FFF2-40B4-BE49-F238E27FC236}">
                  <a16:creationId xmlns:a16="http://schemas.microsoft.com/office/drawing/2014/main" id="{6C304A6B-6092-C54C-88B0-0DEB95D38B15}"/>
                </a:ext>
              </a:extLst>
            </p:cNvPr>
            <p:cNvSpPr/>
            <p:nvPr/>
          </p:nvSpPr>
          <p:spPr>
            <a:xfrm rot="16200000">
              <a:off x="2502206" y="3710940"/>
              <a:ext cx="1617760" cy="785365"/>
            </a:xfrm>
            <a:prstGeom prst="r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68CAC0A-45B0-D293-021E-AF7A558A3694}"/>
                </a:ext>
              </a:extLst>
            </p:cNvPr>
            <p:cNvSpPr/>
            <p:nvPr/>
          </p:nvSpPr>
          <p:spPr>
            <a:xfrm rot="1542353">
              <a:off x="2979260" y="2666242"/>
              <a:ext cx="370137" cy="2737458"/>
            </a:xfrm>
            <a:prstGeom prst="rect">
              <a:avLst/>
            </a:prstGeom>
            <a:solidFill>
              <a:schemeClr val="bg1"/>
            </a:solidFill>
            <a:ln>
              <a:solidFill>
                <a:schemeClr val="bg1"/>
              </a:solidFill>
            </a:ln>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cxnSp>
          <p:nvCxnSpPr>
            <p:cNvPr id="2" name="Straight Connector 1">
              <a:extLst>
                <a:ext uri="{FF2B5EF4-FFF2-40B4-BE49-F238E27FC236}">
                  <a16:creationId xmlns:a16="http://schemas.microsoft.com/office/drawing/2014/main" id="{4D74E3D9-9CF9-8250-65ED-A33512DE0E0A}"/>
                </a:ext>
              </a:extLst>
            </p:cNvPr>
            <p:cNvCxnSpPr>
              <a:cxnSpLocks/>
            </p:cNvCxnSpPr>
            <p:nvPr/>
          </p:nvCxnSpPr>
          <p:spPr>
            <a:xfrm flipH="1">
              <a:off x="2546899" y="2630365"/>
              <a:ext cx="1276543" cy="2627086"/>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grpSp>
      <p:pic>
        <p:nvPicPr>
          <p:cNvPr id="26" name="Graphic 25" descr="Lock with solid fill">
            <a:extLst>
              <a:ext uri="{FF2B5EF4-FFF2-40B4-BE49-F238E27FC236}">
                <a16:creationId xmlns:a16="http://schemas.microsoft.com/office/drawing/2014/main" id="{23EE7E17-D75F-2063-720F-6A68E56A449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607488" y="3581168"/>
            <a:ext cx="914400" cy="914400"/>
          </a:xfrm>
          <a:prstGeom prst="rect">
            <a:avLst/>
          </a:prstGeom>
        </p:spPr>
      </p:pic>
      <p:pic>
        <p:nvPicPr>
          <p:cNvPr id="24" name="Graphic 23" descr="Eye with solid fill">
            <a:extLst>
              <a:ext uri="{FF2B5EF4-FFF2-40B4-BE49-F238E27FC236}">
                <a16:creationId xmlns:a16="http://schemas.microsoft.com/office/drawing/2014/main" id="{75C7D08F-E1A2-6EAB-27A5-18C0D32959E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60700" y="3294803"/>
            <a:ext cx="914400" cy="914400"/>
          </a:xfrm>
          <a:prstGeom prst="rect">
            <a:avLst/>
          </a:prstGeom>
        </p:spPr>
      </p:pic>
      <p:sp>
        <p:nvSpPr>
          <p:cNvPr id="7" name="Title 6">
            <a:extLst>
              <a:ext uri="{FF2B5EF4-FFF2-40B4-BE49-F238E27FC236}">
                <a16:creationId xmlns:a16="http://schemas.microsoft.com/office/drawing/2014/main" id="{E086A185-B985-5218-83B4-CE2F2C6230F8}"/>
              </a:ext>
            </a:extLst>
          </p:cNvPr>
          <p:cNvSpPr>
            <a:spLocks noGrp="1"/>
          </p:cNvSpPr>
          <p:nvPr>
            <p:ph type="title"/>
          </p:nvPr>
        </p:nvSpPr>
        <p:spPr/>
        <p:txBody>
          <a:bodyPr/>
          <a:lstStyle/>
          <a:p>
            <a:r>
              <a:rPr lang="en-GB" dirty="0"/>
              <a:t>ACCESS CONTROL</a:t>
            </a:r>
          </a:p>
        </p:txBody>
      </p:sp>
      <p:sp>
        <p:nvSpPr>
          <p:cNvPr id="15" name="Title 5">
            <a:extLst>
              <a:ext uri="{FF2B5EF4-FFF2-40B4-BE49-F238E27FC236}">
                <a16:creationId xmlns:a16="http://schemas.microsoft.com/office/drawing/2014/main" id="{E9AC35E3-6FAE-C232-5E9D-56C0525F172F}"/>
              </a:ext>
            </a:extLst>
          </p:cNvPr>
          <p:cNvSpPr txBox="1">
            <a:spLocks/>
          </p:cNvSpPr>
          <p:nvPr/>
        </p:nvSpPr>
        <p:spPr>
          <a:xfrm>
            <a:off x="0" y="1016979"/>
            <a:ext cx="6096000"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all or nothing</a:t>
            </a:r>
            <a:endParaRPr lang="en-GB" sz="3200" dirty="0"/>
          </a:p>
        </p:txBody>
      </p:sp>
    </p:spTree>
    <p:extLst>
      <p:ext uri="{BB962C8B-B14F-4D97-AF65-F5344CB8AC3E}">
        <p14:creationId xmlns:p14="http://schemas.microsoft.com/office/powerpoint/2010/main" val="15507851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8584F5-29DF-0914-D8B7-52B1262B023E}"/>
            </a:ext>
          </a:extLst>
        </p:cNvPr>
        <p:cNvGrpSpPr/>
        <p:nvPr/>
      </p:nvGrpSpPr>
      <p:grpSpPr>
        <a:xfrm>
          <a:off x="0" y="0"/>
          <a:ext cx="0" cy="0"/>
          <a:chOff x="0" y="0"/>
          <a:chExt cx="0" cy="0"/>
        </a:xfrm>
      </p:grpSpPr>
      <p:sp>
        <p:nvSpPr>
          <p:cNvPr id="47" name="Title 5">
            <a:extLst>
              <a:ext uri="{FF2B5EF4-FFF2-40B4-BE49-F238E27FC236}">
                <a16:creationId xmlns:a16="http://schemas.microsoft.com/office/drawing/2014/main" id="{2876B7E4-4BF6-1893-D837-8FD6DC9845F8}"/>
              </a:ext>
            </a:extLst>
          </p:cNvPr>
          <p:cNvSpPr txBox="1">
            <a:spLocks/>
          </p:cNvSpPr>
          <p:nvPr/>
        </p:nvSpPr>
        <p:spPr>
          <a:xfrm>
            <a:off x="9045372" y="2703563"/>
            <a:ext cx="2473720"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sym typeface="Wingdings" panose="05000000000000000000" pitchFamily="2" charset="2"/>
              </a:rPr>
              <a:t>PUSH</a:t>
            </a:r>
          </a:p>
          <a:p>
            <a:r>
              <a:rPr lang="en-GB" sz="3200" dirty="0">
                <a:sym typeface="Wingdings" panose="05000000000000000000" pitchFamily="2" charset="2"/>
              </a:rPr>
              <a:t>(upload)</a:t>
            </a:r>
            <a:endParaRPr lang="en-GB" sz="3200" dirty="0"/>
          </a:p>
        </p:txBody>
      </p:sp>
      <p:pic>
        <p:nvPicPr>
          <p:cNvPr id="4" name="Graphic 3" descr="Packing Box Open with solid fill">
            <a:extLst>
              <a:ext uri="{FF2B5EF4-FFF2-40B4-BE49-F238E27FC236}">
                <a16:creationId xmlns:a16="http://schemas.microsoft.com/office/drawing/2014/main" id="{F7DA8EE8-CFB1-92FE-E612-31B0FA64ED42}"/>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951165" y="4033618"/>
            <a:ext cx="1563433" cy="1563433"/>
          </a:xfrm>
          <a:prstGeom prst="rect">
            <a:avLst/>
          </a:prstGeom>
        </p:spPr>
      </p:pic>
      <p:pic>
        <p:nvPicPr>
          <p:cNvPr id="5" name="Graphic 4" descr="Disk with solid fill">
            <a:extLst>
              <a:ext uri="{FF2B5EF4-FFF2-40B4-BE49-F238E27FC236}">
                <a16:creationId xmlns:a16="http://schemas.microsoft.com/office/drawing/2014/main" id="{7E56A8EE-91A8-E9A7-38B5-A90095B9BF0A}"/>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970137" y="2330718"/>
            <a:ext cx="1563433" cy="1563433"/>
          </a:xfrm>
          <a:prstGeom prst="rect">
            <a:avLst/>
          </a:prstGeom>
        </p:spPr>
      </p:pic>
      <p:pic>
        <p:nvPicPr>
          <p:cNvPr id="12" name="Graphic 11" descr="Upload with solid fill">
            <a:extLst>
              <a:ext uri="{FF2B5EF4-FFF2-40B4-BE49-F238E27FC236}">
                <a16:creationId xmlns:a16="http://schemas.microsoft.com/office/drawing/2014/main" id="{6B27A14A-F4C1-162F-27DA-89BD79D944DC}"/>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7301278" y="2330718"/>
            <a:ext cx="1563433" cy="1563433"/>
          </a:xfrm>
          <a:prstGeom prst="rect">
            <a:avLst/>
          </a:prstGeom>
        </p:spPr>
      </p:pic>
      <p:pic>
        <p:nvPicPr>
          <p:cNvPr id="13" name="Graphic 12" descr="Download from cloud with solid fill">
            <a:extLst>
              <a:ext uri="{FF2B5EF4-FFF2-40B4-BE49-F238E27FC236}">
                <a16:creationId xmlns:a16="http://schemas.microsoft.com/office/drawing/2014/main" id="{F9D2F527-9C75-4B67-FCA2-BF2CC3AFD8DE}"/>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7301278" y="3894151"/>
            <a:ext cx="1563433" cy="1563433"/>
          </a:xfrm>
          <a:prstGeom prst="rect">
            <a:avLst/>
          </a:prstGeom>
        </p:spPr>
      </p:pic>
      <p:sp>
        <p:nvSpPr>
          <p:cNvPr id="14" name="Title 5">
            <a:extLst>
              <a:ext uri="{FF2B5EF4-FFF2-40B4-BE49-F238E27FC236}">
                <a16:creationId xmlns:a16="http://schemas.microsoft.com/office/drawing/2014/main" id="{A9FAB6D9-E03D-54E4-85AB-79CB0C15BD19}"/>
              </a:ext>
            </a:extLst>
          </p:cNvPr>
          <p:cNvSpPr txBox="1">
            <a:spLocks/>
          </p:cNvSpPr>
          <p:nvPr/>
        </p:nvSpPr>
        <p:spPr>
          <a:xfrm>
            <a:off x="9098712" y="4204703"/>
            <a:ext cx="2473720"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sym typeface="Wingdings" panose="05000000000000000000" pitchFamily="2" charset="2"/>
              </a:rPr>
              <a:t>PULL</a:t>
            </a:r>
          </a:p>
          <a:p>
            <a:r>
              <a:rPr lang="en-GB" sz="3200" dirty="0">
                <a:sym typeface="Wingdings" panose="05000000000000000000" pitchFamily="2" charset="2"/>
              </a:rPr>
              <a:t>(download)</a:t>
            </a:r>
            <a:endParaRPr lang="en-GB" sz="3200" dirty="0"/>
          </a:p>
        </p:txBody>
      </p:sp>
      <p:sp>
        <p:nvSpPr>
          <p:cNvPr id="24" name="Title 5">
            <a:extLst>
              <a:ext uri="{FF2B5EF4-FFF2-40B4-BE49-F238E27FC236}">
                <a16:creationId xmlns:a16="http://schemas.microsoft.com/office/drawing/2014/main" id="{202F1E13-D22B-3FB9-6BDE-B7545431EE81}"/>
              </a:ext>
            </a:extLst>
          </p:cNvPr>
          <p:cNvSpPr txBox="1">
            <a:spLocks/>
          </p:cNvSpPr>
          <p:nvPr/>
        </p:nvSpPr>
        <p:spPr>
          <a:xfrm>
            <a:off x="2833005" y="2779763"/>
            <a:ext cx="2757868"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sym typeface="Wingdings" panose="05000000000000000000" pitchFamily="2" charset="2"/>
              </a:rPr>
              <a:t>EXPORT</a:t>
            </a:r>
          </a:p>
          <a:p>
            <a:r>
              <a:rPr lang="en-GB" sz="3200" dirty="0">
                <a:sym typeface="Wingdings" panose="05000000000000000000" pitchFamily="2" charset="2"/>
              </a:rPr>
              <a:t>(save)</a:t>
            </a:r>
            <a:endParaRPr lang="en-GB" sz="3200" dirty="0"/>
          </a:p>
        </p:txBody>
      </p:sp>
      <p:sp>
        <p:nvSpPr>
          <p:cNvPr id="25" name="Title 5">
            <a:extLst>
              <a:ext uri="{FF2B5EF4-FFF2-40B4-BE49-F238E27FC236}">
                <a16:creationId xmlns:a16="http://schemas.microsoft.com/office/drawing/2014/main" id="{DCBA1BE5-3191-D306-06F2-78AB9D3761D3}"/>
              </a:ext>
            </a:extLst>
          </p:cNvPr>
          <p:cNvSpPr txBox="1">
            <a:spLocks/>
          </p:cNvSpPr>
          <p:nvPr/>
        </p:nvSpPr>
        <p:spPr>
          <a:xfrm>
            <a:off x="2833005" y="4406463"/>
            <a:ext cx="2735593"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sym typeface="Wingdings" panose="05000000000000000000" pitchFamily="2" charset="2"/>
              </a:rPr>
              <a:t>IMPORT</a:t>
            </a:r>
          </a:p>
          <a:p>
            <a:r>
              <a:rPr lang="en-GB" sz="3200" dirty="0">
                <a:sym typeface="Wingdings" panose="05000000000000000000" pitchFamily="2" charset="2"/>
              </a:rPr>
              <a:t>(open)</a:t>
            </a:r>
            <a:endParaRPr lang="en-GB" sz="3200" dirty="0"/>
          </a:p>
        </p:txBody>
      </p:sp>
      <p:sp>
        <p:nvSpPr>
          <p:cNvPr id="8" name="Title 6">
            <a:extLst>
              <a:ext uri="{FF2B5EF4-FFF2-40B4-BE49-F238E27FC236}">
                <a16:creationId xmlns:a16="http://schemas.microsoft.com/office/drawing/2014/main" id="{F76C3177-D331-E6ED-0B3E-78C621A750D1}"/>
              </a:ext>
            </a:extLst>
          </p:cNvPr>
          <p:cNvSpPr>
            <a:spLocks noGrp="1"/>
          </p:cNvSpPr>
          <p:nvPr>
            <p:ph type="title"/>
          </p:nvPr>
        </p:nvSpPr>
        <p:spPr>
          <a:xfrm>
            <a:off x="-2" y="0"/>
            <a:ext cx="12192001" cy="811924"/>
          </a:xfrm>
        </p:spPr>
        <p:txBody>
          <a:bodyPr/>
          <a:lstStyle/>
          <a:p>
            <a:r>
              <a:rPr lang="en-GB" dirty="0"/>
              <a:t>DATA EXCHANGE</a:t>
            </a:r>
          </a:p>
        </p:txBody>
      </p:sp>
      <p:pic>
        <p:nvPicPr>
          <p:cNvPr id="9" name="Graphic 8" descr="Packing Box Open with solid fill">
            <a:extLst>
              <a:ext uri="{FF2B5EF4-FFF2-40B4-BE49-F238E27FC236}">
                <a16:creationId xmlns:a16="http://schemas.microsoft.com/office/drawing/2014/main" id="{343B5973-A6BF-1E8B-757B-FEC7658C83C0}"/>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8098090" y="5815311"/>
            <a:ext cx="515240" cy="515240"/>
          </a:xfrm>
          <a:prstGeom prst="rect">
            <a:avLst/>
          </a:prstGeom>
        </p:spPr>
      </p:pic>
      <p:pic>
        <p:nvPicPr>
          <p:cNvPr id="10" name="Graphic 9" descr="Disk with solid fill">
            <a:extLst>
              <a:ext uri="{FF2B5EF4-FFF2-40B4-BE49-F238E27FC236}">
                <a16:creationId xmlns:a16="http://schemas.microsoft.com/office/drawing/2014/main" id="{1C9BCE6B-4D8F-0260-868C-F24CBFDD6D76}"/>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7483233" y="5815311"/>
            <a:ext cx="515240" cy="515240"/>
          </a:xfrm>
          <a:prstGeom prst="rect">
            <a:avLst/>
          </a:prstGeom>
        </p:spPr>
      </p:pic>
    </p:spTree>
    <p:extLst>
      <p:ext uri="{BB962C8B-B14F-4D97-AF65-F5344CB8AC3E}">
        <p14:creationId xmlns:p14="http://schemas.microsoft.com/office/powerpoint/2010/main" val="25033619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A9CB50-731F-C84E-FA51-E766D8D5A183}"/>
            </a:ext>
          </a:extLst>
        </p:cNvPr>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2AA54C9-97C9-22C1-4413-09D55006FBC7}"/>
              </a:ext>
            </a:extLst>
          </p:cNvPr>
          <p:cNvCxnSpPr>
            <a:cxnSpLocks/>
            <a:endCxn id="6" idx="0"/>
          </p:cNvCxnSpPr>
          <p:nvPr/>
        </p:nvCxnSpPr>
        <p:spPr>
          <a:xfrm>
            <a:off x="3067472" y="3287486"/>
            <a:ext cx="1" cy="448220"/>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46" name="Title 5">
            <a:extLst>
              <a:ext uri="{FF2B5EF4-FFF2-40B4-BE49-F238E27FC236}">
                <a16:creationId xmlns:a16="http://schemas.microsoft.com/office/drawing/2014/main" id="{FC1597A6-4935-704A-1E99-B69B3D520348}"/>
              </a:ext>
            </a:extLst>
          </p:cNvPr>
          <p:cNvSpPr>
            <a:spLocks noGrp="1"/>
          </p:cNvSpPr>
          <p:nvPr>
            <p:ph type="title"/>
          </p:nvPr>
        </p:nvSpPr>
        <p:spPr/>
        <p:txBody>
          <a:bodyPr numCol="1">
            <a:noAutofit/>
          </a:bodyPr>
          <a:lstStyle/>
          <a:p>
            <a:pPr algn="ctr"/>
            <a:r>
              <a:rPr lang="en-GB" dirty="0">
                <a:sym typeface="Wingdings" panose="05000000000000000000" pitchFamily="2" charset="2"/>
              </a:rPr>
              <a:t>STORAGE</a:t>
            </a:r>
          </a:p>
        </p:txBody>
      </p:sp>
      <p:sp>
        <p:nvSpPr>
          <p:cNvPr id="47" name="Title 5">
            <a:extLst>
              <a:ext uri="{FF2B5EF4-FFF2-40B4-BE49-F238E27FC236}">
                <a16:creationId xmlns:a16="http://schemas.microsoft.com/office/drawing/2014/main" id="{25F31E33-2025-8D1D-5C77-22B7D91A42F0}"/>
              </a:ext>
            </a:extLst>
          </p:cNvPr>
          <p:cNvSpPr txBox="1">
            <a:spLocks/>
          </p:cNvSpPr>
          <p:nvPr/>
        </p:nvSpPr>
        <p:spPr>
          <a:xfrm>
            <a:off x="6168043" y="1016980"/>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distributed</a:t>
            </a:r>
            <a:endParaRPr lang="en-GB" sz="3200" dirty="0"/>
          </a:p>
        </p:txBody>
      </p:sp>
      <p:pic>
        <p:nvPicPr>
          <p:cNvPr id="3" name="Graphic 2" descr="Laptop with solid fill">
            <a:extLst>
              <a:ext uri="{FF2B5EF4-FFF2-40B4-BE49-F238E27FC236}">
                <a16:creationId xmlns:a16="http://schemas.microsoft.com/office/drawing/2014/main" id="{389AB6E4-5255-AD3E-D872-41FB80AC0920}"/>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2069493" y="4400993"/>
            <a:ext cx="1995958" cy="1995958"/>
          </a:xfrm>
          <a:prstGeom prst="rect">
            <a:avLst/>
          </a:prstGeom>
        </p:spPr>
      </p:pic>
      <p:pic>
        <p:nvPicPr>
          <p:cNvPr id="4" name="Graphic 3" descr="Database with solid fill">
            <a:extLst>
              <a:ext uri="{FF2B5EF4-FFF2-40B4-BE49-F238E27FC236}">
                <a16:creationId xmlns:a16="http://schemas.microsoft.com/office/drawing/2014/main" id="{1A82EDC0-6D34-AC67-E3AD-FFC00A369AEF}"/>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2285756" y="1977130"/>
            <a:ext cx="1563433" cy="1563433"/>
          </a:xfrm>
          <a:prstGeom prst="rect">
            <a:avLst/>
          </a:prstGeom>
        </p:spPr>
      </p:pic>
      <p:pic>
        <p:nvPicPr>
          <p:cNvPr id="6" name="Graphic 5" descr="Paper with solid fill">
            <a:extLst>
              <a:ext uri="{FF2B5EF4-FFF2-40B4-BE49-F238E27FC236}">
                <a16:creationId xmlns:a16="http://schemas.microsoft.com/office/drawing/2014/main" id="{F74AA6A5-7B7D-1134-369C-7418F11BC6F4}"/>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2757641" y="3735706"/>
            <a:ext cx="619663" cy="699492"/>
          </a:xfrm>
          <a:prstGeom prst="rect">
            <a:avLst/>
          </a:prstGeom>
        </p:spPr>
      </p:pic>
      <p:cxnSp>
        <p:nvCxnSpPr>
          <p:cNvPr id="17" name="Straight Connector 16">
            <a:extLst>
              <a:ext uri="{FF2B5EF4-FFF2-40B4-BE49-F238E27FC236}">
                <a16:creationId xmlns:a16="http://schemas.microsoft.com/office/drawing/2014/main" id="{F0FBF6E9-41EB-244C-1D50-153E75F767D9}"/>
              </a:ext>
            </a:extLst>
          </p:cNvPr>
          <p:cNvCxnSpPr>
            <a:cxnSpLocks/>
          </p:cNvCxnSpPr>
          <p:nvPr/>
        </p:nvCxnSpPr>
        <p:spPr>
          <a:xfrm>
            <a:off x="7583714" y="3429000"/>
            <a:ext cx="976515" cy="1374331"/>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pic>
        <p:nvPicPr>
          <p:cNvPr id="18" name="Graphic 17" descr="Laptop with solid fill">
            <a:extLst>
              <a:ext uri="{FF2B5EF4-FFF2-40B4-BE49-F238E27FC236}">
                <a16:creationId xmlns:a16="http://schemas.microsoft.com/office/drawing/2014/main" id="{6C787D6E-B2F1-5AD4-373C-357D2765A333}"/>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8063956" y="4400095"/>
            <a:ext cx="1995958" cy="1995958"/>
          </a:xfrm>
          <a:prstGeom prst="rect">
            <a:avLst/>
          </a:prstGeom>
        </p:spPr>
      </p:pic>
      <p:pic>
        <p:nvPicPr>
          <p:cNvPr id="20" name="Graphic 19" descr="Database with solid fill">
            <a:extLst>
              <a:ext uri="{FF2B5EF4-FFF2-40B4-BE49-F238E27FC236}">
                <a16:creationId xmlns:a16="http://schemas.microsoft.com/office/drawing/2014/main" id="{AE209D35-3E0D-8D07-BDB4-9E4C94F77B0C}"/>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6815123" y="2616013"/>
            <a:ext cx="966494" cy="966494"/>
          </a:xfrm>
          <a:prstGeom prst="rect">
            <a:avLst/>
          </a:prstGeom>
        </p:spPr>
      </p:pic>
      <p:pic>
        <p:nvPicPr>
          <p:cNvPr id="22" name="Graphic 21" descr="Database with solid fill">
            <a:extLst>
              <a:ext uri="{FF2B5EF4-FFF2-40B4-BE49-F238E27FC236}">
                <a16:creationId xmlns:a16="http://schemas.microsoft.com/office/drawing/2014/main" id="{264C7853-DAC6-FAE7-2696-CC8D18B6A21E}"/>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8498392" y="1997562"/>
            <a:ext cx="966494" cy="966494"/>
          </a:xfrm>
          <a:prstGeom prst="rect">
            <a:avLst/>
          </a:prstGeom>
        </p:spPr>
      </p:pic>
      <p:pic>
        <p:nvPicPr>
          <p:cNvPr id="23" name="Graphic 22" descr="Database with solid fill">
            <a:extLst>
              <a:ext uri="{FF2B5EF4-FFF2-40B4-BE49-F238E27FC236}">
                <a16:creationId xmlns:a16="http://schemas.microsoft.com/office/drawing/2014/main" id="{A72F267C-D01F-4120-46AE-864012520483}"/>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0243498" y="2549347"/>
            <a:ext cx="966494" cy="966494"/>
          </a:xfrm>
          <a:prstGeom prst="rect">
            <a:avLst/>
          </a:prstGeom>
        </p:spPr>
      </p:pic>
      <p:cxnSp>
        <p:nvCxnSpPr>
          <p:cNvPr id="32" name="Straight Connector 31">
            <a:extLst>
              <a:ext uri="{FF2B5EF4-FFF2-40B4-BE49-F238E27FC236}">
                <a16:creationId xmlns:a16="http://schemas.microsoft.com/office/drawing/2014/main" id="{763147C3-C485-E846-154E-7548E30C3B38}"/>
              </a:ext>
            </a:extLst>
          </p:cNvPr>
          <p:cNvCxnSpPr>
            <a:cxnSpLocks/>
          </p:cNvCxnSpPr>
          <p:nvPr/>
        </p:nvCxnSpPr>
        <p:spPr>
          <a:xfrm>
            <a:off x="9006114" y="2887303"/>
            <a:ext cx="0" cy="1916028"/>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37" name="Straight Connector 36">
            <a:extLst>
              <a:ext uri="{FF2B5EF4-FFF2-40B4-BE49-F238E27FC236}">
                <a16:creationId xmlns:a16="http://schemas.microsoft.com/office/drawing/2014/main" id="{CDEC4C9B-6128-5FD5-5D89-069F911EB2D7}"/>
              </a:ext>
            </a:extLst>
          </p:cNvPr>
          <p:cNvCxnSpPr>
            <a:cxnSpLocks/>
          </p:cNvCxnSpPr>
          <p:nvPr/>
        </p:nvCxnSpPr>
        <p:spPr>
          <a:xfrm flipH="1">
            <a:off x="9564914" y="3377298"/>
            <a:ext cx="975242" cy="1484988"/>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grpSp>
        <p:nvGrpSpPr>
          <p:cNvPr id="41" name="Group 40">
            <a:extLst>
              <a:ext uri="{FF2B5EF4-FFF2-40B4-BE49-F238E27FC236}">
                <a16:creationId xmlns:a16="http://schemas.microsoft.com/office/drawing/2014/main" id="{1838E2DE-8611-8E79-23F3-7F22D01EBACC}"/>
              </a:ext>
            </a:extLst>
          </p:cNvPr>
          <p:cNvGrpSpPr/>
          <p:nvPr/>
        </p:nvGrpSpPr>
        <p:grpSpPr>
          <a:xfrm>
            <a:off x="8677828" y="3456587"/>
            <a:ext cx="619664" cy="619663"/>
            <a:chOff x="2757641" y="3824659"/>
            <a:chExt cx="619664" cy="619663"/>
          </a:xfrm>
        </p:grpSpPr>
        <p:sp>
          <p:nvSpPr>
            <p:cNvPr id="43" name="Rectangle 42">
              <a:extLst>
                <a:ext uri="{FF2B5EF4-FFF2-40B4-BE49-F238E27FC236}">
                  <a16:creationId xmlns:a16="http://schemas.microsoft.com/office/drawing/2014/main" id="{580993C5-207F-CD7A-E4EF-48B9E19BE410}"/>
                </a:ext>
              </a:extLst>
            </p:cNvPr>
            <p:cNvSpPr/>
            <p:nvPr/>
          </p:nvSpPr>
          <p:spPr>
            <a:xfrm>
              <a:off x="2757641" y="3881781"/>
              <a:ext cx="619663" cy="51921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4" name="Graphic 43" descr="Rectangular Prism with solid fill">
              <a:extLst>
                <a:ext uri="{FF2B5EF4-FFF2-40B4-BE49-F238E27FC236}">
                  <a16:creationId xmlns:a16="http://schemas.microsoft.com/office/drawing/2014/main" id="{EFFEE30E-3873-58B9-6E20-8F4644F0C05B}"/>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2757642" y="3824659"/>
              <a:ext cx="619663" cy="619663"/>
            </a:xfrm>
            <a:prstGeom prst="rect">
              <a:avLst/>
            </a:prstGeom>
          </p:spPr>
        </p:pic>
      </p:grpSp>
      <p:grpSp>
        <p:nvGrpSpPr>
          <p:cNvPr id="45" name="Group 44">
            <a:extLst>
              <a:ext uri="{FF2B5EF4-FFF2-40B4-BE49-F238E27FC236}">
                <a16:creationId xmlns:a16="http://schemas.microsoft.com/office/drawing/2014/main" id="{45AB56C1-4756-55DD-FE5F-17F5CDCA8A9A}"/>
              </a:ext>
            </a:extLst>
          </p:cNvPr>
          <p:cNvGrpSpPr/>
          <p:nvPr/>
        </p:nvGrpSpPr>
        <p:grpSpPr>
          <a:xfrm>
            <a:off x="9840629" y="3736025"/>
            <a:ext cx="619664" cy="619663"/>
            <a:chOff x="2757641" y="3824659"/>
            <a:chExt cx="619664" cy="619663"/>
          </a:xfrm>
        </p:grpSpPr>
        <p:sp>
          <p:nvSpPr>
            <p:cNvPr id="48" name="Rectangle 47">
              <a:extLst>
                <a:ext uri="{FF2B5EF4-FFF2-40B4-BE49-F238E27FC236}">
                  <a16:creationId xmlns:a16="http://schemas.microsoft.com/office/drawing/2014/main" id="{10094E5F-C330-863F-9C94-24938D282165}"/>
                </a:ext>
              </a:extLst>
            </p:cNvPr>
            <p:cNvSpPr/>
            <p:nvPr/>
          </p:nvSpPr>
          <p:spPr>
            <a:xfrm>
              <a:off x="2757641" y="3881781"/>
              <a:ext cx="619663" cy="51921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9" name="Graphic 48" descr="Map with pin with solid fill">
              <a:extLst>
                <a:ext uri="{FF2B5EF4-FFF2-40B4-BE49-F238E27FC236}">
                  <a16:creationId xmlns:a16="http://schemas.microsoft.com/office/drawing/2014/main" id="{BACAC6FE-80F9-0092-4981-0DAD915D5C3A}"/>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2757642" y="3824659"/>
              <a:ext cx="619663" cy="619663"/>
            </a:xfrm>
            <a:prstGeom prst="rect">
              <a:avLst/>
            </a:prstGeom>
          </p:spPr>
        </p:pic>
      </p:grpSp>
      <p:grpSp>
        <p:nvGrpSpPr>
          <p:cNvPr id="50" name="Group 49">
            <a:extLst>
              <a:ext uri="{FF2B5EF4-FFF2-40B4-BE49-F238E27FC236}">
                <a16:creationId xmlns:a16="http://schemas.microsoft.com/office/drawing/2014/main" id="{4883C795-9E08-D6EC-3BA8-CA99698E91C1}"/>
              </a:ext>
            </a:extLst>
          </p:cNvPr>
          <p:cNvGrpSpPr/>
          <p:nvPr/>
        </p:nvGrpSpPr>
        <p:grpSpPr>
          <a:xfrm>
            <a:off x="7712304" y="3782516"/>
            <a:ext cx="619664" cy="619663"/>
            <a:chOff x="2757641" y="3824659"/>
            <a:chExt cx="619664" cy="619663"/>
          </a:xfrm>
        </p:grpSpPr>
        <p:sp>
          <p:nvSpPr>
            <p:cNvPr id="51" name="Rectangle 50">
              <a:extLst>
                <a:ext uri="{FF2B5EF4-FFF2-40B4-BE49-F238E27FC236}">
                  <a16:creationId xmlns:a16="http://schemas.microsoft.com/office/drawing/2014/main" id="{6D7C1CB7-C2D9-3633-C7D4-FDD0E88C4F8E}"/>
                </a:ext>
              </a:extLst>
            </p:cNvPr>
            <p:cNvSpPr/>
            <p:nvPr/>
          </p:nvSpPr>
          <p:spPr>
            <a:xfrm>
              <a:off x="2757641" y="3881781"/>
              <a:ext cx="619663" cy="51921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2" name="Graphic 51" descr="Table with solid fill">
              <a:extLst>
                <a:ext uri="{FF2B5EF4-FFF2-40B4-BE49-F238E27FC236}">
                  <a16:creationId xmlns:a16="http://schemas.microsoft.com/office/drawing/2014/main" id="{7DA66768-0271-61F5-EDEE-4FD1C52D40B0}"/>
                </a:ext>
              </a:extLst>
            </p:cNvPr>
            <p:cNvPicPr>
              <a:picLocks noChangeAspect="1"/>
            </p:cNvPicPr>
            <p:nvPr/>
          </p:nvPicPr>
          <p:blipFill>
            <a:blip>
              <a:extLst>
                <a:ext uri="{96DAC541-7B7A-43D3-8B79-37D633B846F1}">
                  <asvg:svgBlip xmlns:asvg="http://schemas.microsoft.com/office/drawing/2016/SVG/main" r:embed="rId8"/>
                </a:ext>
              </a:extLst>
            </a:blip>
            <a:srcRect/>
            <a:stretch/>
          </p:blipFill>
          <p:spPr>
            <a:xfrm>
              <a:off x="2757642" y="3824659"/>
              <a:ext cx="619663" cy="619663"/>
            </a:xfrm>
            <a:prstGeom prst="rect">
              <a:avLst/>
            </a:prstGeom>
          </p:spPr>
        </p:pic>
      </p:grpSp>
      <p:pic>
        <p:nvPicPr>
          <p:cNvPr id="9" name="Graphic 8" descr="Filter with solid fill">
            <a:extLst>
              <a:ext uri="{FF2B5EF4-FFF2-40B4-BE49-F238E27FC236}">
                <a16:creationId xmlns:a16="http://schemas.microsoft.com/office/drawing/2014/main" id="{3FE60935-7FBD-AA82-0329-C76148677851}"/>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8822724" y="5056652"/>
            <a:ext cx="478420" cy="478420"/>
          </a:xfrm>
          <a:prstGeom prst="rect">
            <a:avLst/>
          </a:prstGeom>
        </p:spPr>
      </p:pic>
      <p:sp>
        <p:nvSpPr>
          <p:cNvPr id="2" name="Title 5">
            <a:extLst>
              <a:ext uri="{FF2B5EF4-FFF2-40B4-BE49-F238E27FC236}">
                <a16:creationId xmlns:a16="http://schemas.microsoft.com/office/drawing/2014/main" id="{DE40E680-6683-1268-A6BD-63A65ECA45EC}"/>
              </a:ext>
            </a:extLst>
          </p:cNvPr>
          <p:cNvSpPr txBox="1">
            <a:spLocks/>
          </p:cNvSpPr>
          <p:nvPr/>
        </p:nvSpPr>
        <p:spPr>
          <a:xfrm>
            <a:off x="121436" y="1016980"/>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one</a:t>
            </a:r>
            <a:endParaRPr lang="en-GB" sz="3200" dirty="0"/>
          </a:p>
        </p:txBody>
      </p:sp>
      <p:cxnSp>
        <p:nvCxnSpPr>
          <p:cNvPr id="12" name="Straight Connector 11">
            <a:extLst>
              <a:ext uri="{FF2B5EF4-FFF2-40B4-BE49-F238E27FC236}">
                <a16:creationId xmlns:a16="http://schemas.microsoft.com/office/drawing/2014/main" id="{EC37F2F2-C38F-BC35-E6B7-BEA46787B88C}"/>
              </a:ext>
            </a:extLst>
          </p:cNvPr>
          <p:cNvCxnSpPr>
            <a:cxnSpLocks/>
          </p:cNvCxnSpPr>
          <p:nvPr/>
        </p:nvCxnSpPr>
        <p:spPr>
          <a:xfrm>
            <a:off x="3067470" y="4402699"/>
            <a:ext cx="1" cy="448220"/>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13201516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8445C9-CBEC-2A8D-8ECC-DBB318F25488}"/>
            </a:ext>
          </a:extLst>
        </p:cNvPr>
        <p:cNvGrpSpPr/>
        <p:nvPr/>
      </p:nvGrpSpPr>
      <p:grpSpPr>
        <a:xfrm>
          <a:off x="0" y="0"/>
          <a:ext cx="0" cy="0"/>
          <a:chOff x="0" y="0"/>
          <a:chExt cx="0" cy="0"/>
        </a:xfrm>
      </p:grpSpPr>
      <p:sp>
        <p:nvSpPr>
          <p:cNvPr id="47" name="Title 5">
            <a:extLst>
              <a:ext uri="{FF2B5EF4-FFF2-40B4-BE49-F238E27FC236}">
                <a16:creationId xmlns:a16="http://schemas.microsoft.com/office/drawing/2014/main" id="{231C9569-E432-6285-9D0C-45A8CD55520A}"/>
              </a:ext>
            </a:extLst>
          </p:cNvPr>
          <p:cNvSpPr txBox="1">
            <a:spLocks/>
          </p:cNvSpPr>
          <p:nvPr/>
        </p:nvSpPr>
        <p:spPr>
          <a:xfrm>
            <a:off x="6168043" y="1115652"/>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u="sng" dirty="0">
                <a:sym typeface="Wingdings" panose="05000000000000000000" pitchFamily="2" charset="2"/>
              </a:rPr>
              <a:t>an</a:t>
            </a:r>
            <a:r>
              <a:rPr lang="pl-PL" sz="3200" dirty="0">
                <a:sym typeface="Wingdings" panose="05000000000000000000" pitchFamily="2" charset="2"/>
              </a:rPr>
              <a:t> </a:t>
            </a:r>
            <a:r>
              <a:rPr lang="en-GB" sz="3200" dirty="0">
                <a:sym typeface="Wingdings" panose="05000000000000000000" pitchFamily="2" charset="2"/>
              </a:rPr>
              <a:t>entity</a:t>
            </a:r>
            <a:br>
              <a:rPr lang="en-GB" sz="3200" dirty="0">
                <a:sym typeface="Wingdings" panose="05000000000000000000" pitchFamily="2" charset="2"/>
              </a:rPr>
            </a:br>
            <a:r>
              <a:rPr lang="pl-PL" sz="3200" dirty="0">
                <a:solidFill>
                  <a:schemeClr val="bg1">
                    <a:lumMod val="75000"/>
                  </a:schemeClr>
                </a:solidFill>
                <a:sym typeface="Wingdings" panose="05000000000000000000" pitchFamily="2" charset="2"/>
              </a:rPr>
              <a:t>(</a:t>
            </a:r>
            <a:r>
              <a:rPr lang="en-GB" sz="3200" dirty="0">
                <a:solidFill>
                  <a:schemeClr val="bg1">
                    <a:lumMod val="75000"/>
                  </a:schemeClr>
                </a:solidFill>
                <a:sym typeface="Wingdings" panose="05000000000000000000" pitchFamily="2" charset="2"/>
              </a:rPr>
              <a:t>a “thing”</a:t>
            </a:r>
            <a:r>
              <a:rPr lang="pl-PL" sz="3200" dirty="0">
                <a:solidFill>
                  <a:schemeClr val="bg1">
                    <a:lumMod val="75000"/>
                  </a:schemeClr>
                </a:solidFill>
                <a:sym typeface="Wingdings" panose="05000000000000000000" pitchFamily="2" charset="2"/>
              </a:rPr>
              <a:t>)</a:t>
            </a:r>
            <a:endParaRPr lang="en-GB" sz="3200" dirty="0">
              <a:solidFill>
                <a:schemeClr val="bg1">
                  <a:lumMod val="75000"/>
                </a:schemeClr>
              </a:solidFill>
            </a:endParaRPr>
          </a:p>
        </p:txBody>
      </p:sp>
      <p:sp>
        <p:nvSpPr>
          <p:cNvPr id="2" name="Cube 1">
            <a:extLst>
              <a:ext uri="{FF2B5EF4-FFF2-40B4-BE49-F238E27FC236}">
                <a16:creationId xmlns:a16="http://schemas.microsoft.com/office/drawing/2014/main" id="{55D940A4-468A-B2AD-4D72-AECD1BB7231F}"/>
              </a:ext>
            </a:extLst>
          </p:cNvPr>
          <p:cNvSpPr/>
          <p:nvPr/>
        </p:nvSpPr>
        <p:spPr>
          <a:xfrm>
            <a:off x="2263454" y="2968605"/>
            <a:ext cx="1951264" cy="1379141"/>
          </a:xfrm>
          <a:prstGeom prst="cub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7A8D313E-3F0F-E410-C19F-FB0196D04CE4}"/>
              </a:ext>
            </a:extLst>
          </p:cNvPr>
          <p:cNvSpPr/>
          <p:nvPr/>
        </p:nvSpPr>
        <p:spPr>
          <a:xfrm>
            <a:off x="2362068" y="3345672"/>
            <a:ext cx="1465089" cy="926512"/>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err="1"/>
              <a:t>IfcWall</a:t>
            </a:r>
            <a:endParaRPr lang="pl-PL" dirty="0"/>
          </a:p>
          <a:p>
            <a:pPr algn="ctr"/>
            <a:r>
              <a:rPr lang="pl-PL" dirty="0" err="1"/>
              <a:t>IsExternal</a:t>
            </a:r>
            <a:r>
              <a:rPr lang="pl-PL" dirty="0"/>
              <a:t>: Y</a:t>
            </a:r>
          </a:p>
        </p:txBody>
      </p:sp>
      <p:sp>
        <p:nvSpPr>
          <p:cNvPr id="8" name="Cube 7">
            <a:extLst>
              <a:ext uri="{FF2B5EF4-FFF2-40B4-BE49-F238E27FC236}">
                <a16:creationId xmlns:a16="http://schemas.microsoft.com/office/drawing/2014/main" id="{F00BF078-132C-D918-5780-4A42D8029132}"/>
              </a:ext>
            </a:extLst>
          </p:cNvPr>
          <p:cNvSpPr/>
          <p:nvPr/>
        </p:nvSpPr>
        <p:spPr>
          <a:xfrm>
            <a:off x="6989055" y="4772648"/>
            <a:ext cx="871992" cy="709265"/>
          </a:xfrm>
          <a:prstGeom prst="cub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3A78B4F7-E70F-7AE8-231C-77EBEED63B23}"/>
              </a:ext>
            </a:extLst>
          </p:cNvPr>
          <p:cNvSpPr/>
          <p:nvPr/>
        </p:nvSpPr>
        <p:spPr>
          <a:xfrm>
            <a:off x="7042697" y="2749885"/>
            <a:ext cx="871992"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pl-PL" dirty="0" err="1"/>
              <a:t>Ifc</a:t>
            </a:r>
            <a:r>
              <a:rPr lang="en-GB" dirty="0"/>
              <a:t>Wall</a:t>
            </a:r>
          </a:p>
        </p:txBody>
      </p:sp>
      <p:sp>
        <p:nvSpPr>
          <p:cNvPr id="21" name="Rectangle 20">
            <a:extLst>
              <a:ext uri="{FF2B5EF4-FFF2-40B4-BE49-F238E27FC236}">
                <a16:creationId xmlns:a16="http://schemas.microsoft.com/office/drawing/2014/main" id="{DD6FC9FB-5D24-4D1D-C7DC-E3AC4133D5F5}"/>
              </a:ext>
            </a:extLst>
          </p:cNvPr>
          <p:cNvSpPr/>
          <p:nvPr/>
        </p:nvSpPr>
        <p:spPr>
          <a:xfrm>
            <a:off x="10213054" y="2710293"/>
            <a:ext cx="1188247" cy="545106"/>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Structural</a:t>
            </a:r>
            <a:br>
              <a:rPr lang="en-GB" dirty="0"/>
            </a:br>
            <a:r>
              <a:rPr lang="en-GB" dirty="0"/>
              <a:t>Panel</a:t>
            </a:r>
          </a:p>
        </p:txBody>
      </p:sp>
      <p:sp>
        <p:nvSpPr>
          <p:cNvPr id="26" name="Oval 25">
            <a:extLst>
              <a:ext uri="{FF2B5EF4-FFF2-40B4-BE49-F238E27FC236}">
                <a16:creationId xmlns:a16="http://schemas.microsoft.com/office/drawing/2014/main" id="{03F400E6-4FE0-1E80-95A3-E6173920F522}"/>
              </a:ext>
            </a:extLst>
          </p:cNvPr>
          <p:cNvSpPr/>
          <p:nvPr/>
        </p:nvSpPr>
        <p:spPr>
          <a:xfrm>
            <a:off x="8692388" y="3504368"/>
            <a:ext cx="843378" cy="843378"/>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pl-PL" dirty="0"/>
              <a:t>001</a:t>
            </a:r>
            <a:endParaRPr lang="en-GB" dirty="0"/>
          </a:p>
        </p:txBody>
      </p:sp>
      <p:cxnSp>
        <p:nvCxnSpPr>
          <p:cNvPr id="29" name="Straight Connector 28">
            <a:extLst>
              <a:ext uri="{FF2B5EF4-FFF2-40B4-BE49-F238E27FC236}">
                <a16:creationId xmlns:a16="http://schemas.microsoft.com/office/drawing/2014/main" id="{854E4B68-ECD4-ED0F-CEBE-E3188A7BCCEA}"/>
              </a:ext>
            </a:extLst>
          </p:cNvPr>
          <p:cNvCxnSpPr>
            <a:cxnSpLocks/>
            <a:stCxn id="18" idx="3"/>
            <a:endCxn id="26" idx="1"/>
          </p:cNvCxnSpPr>
          <p:nvPr/>
        </p:nvCxnSpPr>
        <p:spPr>
          <a:xfrm>
            <a:off x="7914689" y="2918614"/>
            <a:ext cx="901209" cy="709264"/>
          </a:xfrm>
          <a:prstGeom prst="line">
            <a:avLst/>
          </a:prstGeom>
        </p:spPr>
        <p:style>
          <a:lnRef idx="2">
            <a:schemeClr val="dk1"/>
          </a:lnRef>
          <a:fillRef idx="0">
            <a:schemeClr val="dk1"/>
          </a:fillRef>
          <a:effectRef idx="1">
            <a:schemeClr val="dk1"/>
          </a:effectRef>
          <a:fontRef idx="minor">
            <a:schemeClr val="tx1"/>
          </a:fontRef>
        </p:style>
      </p:cxnSp>
      <p:sp>
        <p:nvSpPr>
          <p:cNvPr id="41" name="TextBox 40">
            <a:extLst>
              <a:ext uri="{FF2B5EF4-FFF2-40B4-BE49-F238E27FC236}">
                <a16:creationId xmlns:a16="http://schemas.microsoft.com/office/drawing/2014/main" id="{BFFC6034-1441-2E2A-2984-0108A0DF7F0B}"/>
              </a:ext>
            </a:extLst>
          </p:cNvPr>
          <p:cNvSpPr txBox="1"/>
          <p:nvPr/>
        </p:nvSpPr>
        <p:spPr>
          <a:xfrm>
            <a:off x="8307444" y="2997585"/>
            <a:ext cx="423514" cy="307777"/>
          </a:xfrm>
          <a:prstGeom prst="rect">
            <a:avLst/>
          </a:prstGeom>
          <a:noFill/>
        </p:spPr>
        <p:txBody>
          <a:bodyPr wrap="none" rtlCol="0">
            <a:spAutoFit/>
          </a:bodyPr>
          <a:lstStyle/>
          <a:p>
            <a:r>
              <a:rPr lang="pl-PL" sz="1400" dirty="0" err="1"/>
              <a:t>IsA</a:t>
            </a:r>
            <a:endParaRPr lang="en-GB" sz="1400" dirty="0"/>
          </a:p>
        </p:txBody>
      </p:sp>
      <p:cxnSp>
        <p:nvCxnSpPr>
          <p:cNvPr id="44" name="Straight Connector 43">
            <a:extLst>
              <a:ext uri="{FF2B5EF4-FFF2-40B4-BE49-F238E27FC236}">
                <a16:creationId xmlns:a16="http://schemas.microsoft.com/office/drawing/2014/main" id="{05945B38-EF2A-1E9F-5292-EA63550A0AF4}"/>
              </a:ext>
            </a:extLst>
          </p:cNvPr>
          <p:cNvCxnSpPr>
            <a:cxnSpLocks/>
            <a:stCxn id="26" idx="5"/>
          </p:cNvCxnSpPr>
          <p:nvPr/>
        </p:nvCxnSpPr>
        <p:spPr>
          <a:xfrm>
            <a:off x="9412256" y="4224236"/>
            <a:ext cx="738205" cy="709263"/>
          </a:xfrm>
          <a:prstGeom prst="line">
            <a:avLst/>
          </a:prstGeom>
        </p:spPr>
        <p:style>
          <a:lnRef idx="2">
            <a:schemeClr val="dk1"/>
          </a:lnRef>
          <a:fillRef idx="0">
            <a:schemeClr val="dk1"/>
          </a:fillRef>
          <a:effectRef idx="1">
            <a:schemeClr val="dk1"/>
          </a:effectRef>
          <a:fontRef idx="minor">
            <a:schemeClr val="tx1"/>
          </a:fontRef>
        </p:style>
      </p:cxnSp>
      <p:cxnSp>
        <p:nvCxnSpPr>
          <p:cNvPr id="45" name="Straight Connector 44">
            <a:extLst>
              <a:ext uri="{FF2B5EF4-FFF2-40B4-BE49-F238E27FC236}">
                <a16:creationId xmlns:a16="http://schemas.microsoft.com/office/drawing/2014/main" id="{4F7D3D6E-29A9-4434-78DF-7795EAA549D7}"/>
              </a:ext>
            </a:extLst>
          </p:cNvPr>
          <p:cNvCxnSpPr>
            <a:cxnSpLocks/>
            <a:stCxn id="8" idx="5"/>
            <a:endCxn id="26" idx="3"/>
          </p:cNvCxnSpPr>
          <p:nvPr/>
        </p:nvCxnSpPr>
        <p:spPr>
          <a:xfrm flipV="1">
            <a:off x="7861047" y="4224236"/>
            <a:ext cx="954851" cy="814386"/>
          </a:xfrm>
          <a:prstGeom prst="line">
            <a:avLst/>
          </a:prstGeom>
        </p:spPr>
        <p:style>
          <a:lnRef idx="2">
            <a:schemeClr val="dk1"/>
          </a:lnRef>
          <a:fillRef idx="0">
            <a:schemeClr val="dk1"/>
          </a:fillRef>
          <a:effectRef idx="1">
            <a:schemeClr val="dk1"/>
          </a:effectRef>
          <a:fontRef idx="minor">
            <a:schemeClr val="tx1"/>
          </a:fontRef>
        </p:style>
      </p:cxnSp>
      <p:cxnSp>
        <p:nvCxnSpPr>
          <p:cNvPr id="51" name="Straight Connector 50">
            <a:extLst>
              <a:ext uri="{FF2B5EF4-FFF2-40B4-BE49-F238E27FC236}">
                <a16:creationId xmlns:a16="http://schemas.microsoft.com/office/drawing/2014/main" id="{38DEEA18-3993-8643-23E5-199D3BD326A0}"/>
              </a:ext>
            </a:extLst>
          </p:cNvPr>
          <p:cNvCxnSpPr>
            <a:cxnSpLocks/>
            <a:stCxn id="26" idx="7"/>
            <a:endCxn id="21" idx="1"/>
          </p:cNvCxnSpPr>
          <p:nvPr/>
        </p:nvCxnSpPr>
        <p:spPr>
          <a:xfrm flipV="1">
            <a:off x="9412256" y="2982846"/>
            <a:ext cx="800798" cy="645032"/>
          </a:xfrm>
          <a:prstGeom prst="line">
            <a:avLst/>
          </a:prstGeom>
        </p:spPr>
        <p:style>
          <a:lnRef idx="2">
            <a:schemeClr val="dk1"/>
          </a:lnRef>
          <a:fillRef idx="0">
            <a:schemeClr val="dk1"/>
          </a:fillRef>
          <a:effectRef idx="1">
            <a:schemeClr val="dk1"/>
          </a:effectRef>
          <a:fontRef idx="minor">
            <a:schemeClr val="tx1"/>
          </a:fontRef>
        </p:style>
      </p:cxnSp>
      <p:sp>
        <p:nvSpPr>
          <p:cNvPr id="56" name="TextBox 55">
            <a:extLst>
              <a:ext uri="{FF2B5EF4-FFF2-40B4-BE49-F238E27FC236}">
                <a16:creationId xmlns:a16="http://schemas.microsoft.com/office/drawing/2014/main" id="{1FB764E8-8D3A-4F57-C68E-19A84B826B1C}"/>
              </a:ext>
            </a:extLst>
          </p:cNvPr>
          <p:cNvSpPr txBox="1"/>
          <p:nvPr/>
        </p:nvSpPr>
        <p:spPr>
          <a:xfrm>
            <a:off x="9457141" y="3020731"/>
            <a:ext cx="423514" cy="307777"/>
          </a:xfrm>
          <a:prstGeom prst="rect">
            <a:avLst/>
          </a:prstGeom>
          <a:noFill/>
        </p:spPr>
        <p:txBody>
          <a:bodyPr wrap="none" rtlCol="0">
            <a:spAutoFit/>
          </a:bodyPr>
          <a:lstStyle/>
          <a:p>
            <a:r>
              <a:rPr lang="pl-PL" sz="1400" dirty="0" err="1"/>
              <a:t>IsA</a:t>
            </a:r>
            <a:endParaRPr lang="en-GB" sz="1400" dirty="0"/>
          </a:p>
        </p:txBody>
      </p:sp>
      <p:sp>
        <p:nvSpPr>
          <p:cNvPr id="57" name="TextBox 56">
            <a:extLst>
              <a:ext uri="{FF2B5EF4-FFF2-40B4-BE49-F238E27FC236}">
                <a16:creationId xmlns:a16="http://schemas.microsoft.com/office/drawing/2014/main" id="{8B4926EA-A71C-2BCB-537F-315D87DBF94E}"/>
              </a:ext>
            </a:extLst>
          </p:cNvPr>
          <p:cNvSpPr txBox="1"/>
          <p:nvPr/>
        </p:nvSpPr>
        <p:spPr>
          <a:xfrm>
            <a:off x="7642842" y="4271091"/>
            <a:ext cx="885179" cy="307777"/>
          </a:xfrm>
          <a:prstGeom prst="rect">
            <a:avLst/>
          </a:prstGeom>
          <a:noFill/>
        </p:spPr>
        <p:txBody>
          <a:bodyPr wrap="none" rtlCol="0">
            <a:spAutoFit/>
          </a:bodyPr>
          <a:lstStyle/>
          <a:p>
            <a:r>
              <a:rPr lang="en-GB" sz="1400" dirty="0" err="1"/>
              <a:t>HasBody</a:t>
            </a:r>
            <a:endParaRPr lang="en-GB" sz="1400" dirty="0"/>
          </a:p>
        </p:txBody>
      </p:sp>
      <p:sp>
        <p:nvSpPr>
          <p:cNvPr id="58" name="TextBox 57">
            <a:extLst>
              <a:ext uri="{FF2B5EF4-FFF2-40B4-BE49-F238E27FC236}">
                <a16:creationId xmlns:a16="http://schemas.microsoft.com/office/drawing/2014/main" id="{8101F087-FF72-4564-4CF3-58DEF15901FF}"/>
              </a:ext>
            </a:extLst>
          </p:cNvPr>
          <p:cNvSpPr txBox="1"/>
          <p:nvPr/>
        </p:nvSpPr>
        <p:spPr>
          <a:xfrm>
            <a:off x="9812655" y="4347746"/>
            <a:ext cx="1276295" cy="307777"/>
          </a:xfrm>
          <a:prstGeom prst="rect">
            <a:avLst/>
          </a:prstGeom>
          <a:noFill/>
        </p:spPr>
        <p:txBody>
          <a:bodyPr wrap="square" rtlCol="0">
            <a:spAutoFit/>
          </a:bodyPr>
          <a:lstStyle/>
          <a:p>
            <a:r>
              <a:rPr lang="en-GB" sz="1400" dirty="0" err="1"/>
              <a:t>HasProperty</a:t>
            </a:r>
            <a:endParaRPr lang="en-GB" sz="1400" dirty="0"/>
          </a:p>
        </p:txBody>
      </p:sp>
      <p:sp>
        <p:nvSpPr>
          <p:cNvPr id="59" name="Rectangle 58">
            <a:extLst>
              <a:ext uri="{FF2B5EF4-FFF2-40B4-BE49-F238E27FC236}">
                <a16:creationId xmlns:a16="http://schemas.microsoft.com/office/drawing/2014/main" id="{BDE05366-ABBE-33FF-25EC-A423BE589F3D}"/>
              </a:ext>
            </a:extLst>
          </p:cNvPr>
          <p:cNvSpPr/>
          <p:nvPr/>
        </p:nvSpPr>
        <p:spPr>
          <a:xfrm>
            <a:off x="9880655" y="4933499"/>
            <a:ext cx="1449427" cy="28039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err="1"/>
              <a:t>IsExternal</a:t>
            </a:r>
            <a:r>
              <a:rPr lang="en-GB" dirty="0"/>
              <a:t>: Y</a:t>
            </a:r>
          </a:p>
        </p:txBody>
      </p:sp>
      <p:sp>
        <p:nvSpPr>
          <p:cNvPr id="10" name="Title 9">
            <a:extLst>
              <a:ext uri="{FF2B5EF4-FFF2-40B4-BE49-F238E27FC236}">
                <a16:creationId xmlns:a16="http://schemas.microsoft.com/office/drawing/2014/main" id="{8C39568B-C2A6-6BAA-979D-B76CAB78A7F4}"/>
              </a:ext>
            </a:extLst>
          </p:cNvPr>
          <p:cNvSpPr>
            <a:spLocks noGrp="1"/>
          </p:cNvSpPr>
          <p:nvPr>
            <p:ph type="title"/>
          </p:nvPr>
        </p:nvSpPr>
        <p:spPr/>
        <p:txBody>
          <a:bodyPr/>
          <a:lstStyle/>
          <a:p>
            <a:r>
              <a:rPr lang="en-GB" dirty="0"/>
              <a:t>PRIMITIVES</a:t>
            </a:r>
          </a:p>
        </p:txBody>
      </p:sp>
      <p:sp>
        <p:nvSpPr>
          <p:cNvPr id="11" name="Title 5">
            <a:extLst>
              <a:ext uri="{FF2B5EF4-FFF2-40B4-BE49-F238E27FC236}">
                <a16:creationId xmlns:a16="http://schemas.microsoft.com/office/drawing/2014/main" id="{68ECDEED-C70C-1354-94B6-1A66171DF719}"/>
              </a:ext>
            </a:extLst>
          </p:cNvPr>
          <p:cNvSpPr txBox="1">
            <a:spLocks/>
          </p:cNvSpPr>
          <p:nvPr/>
        </p:nvSpPr>
        <p:spPr>
          <a:xfrm>
            <a:off x="0" y="1188991"/>
            <a:ext cx="6096000"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u="sng" dirty="0">
                <a:sym typeface="Wingdings" panose="05000000000000000000" pitchFamily="2" charset="2"/>
              </a:rPr>
              <a:t>the</a:t>
            </a:r>
            <a:r>
              <a:rPr lang="pl-PL" sz="3200" dirty="0">
                <a:sym typeface="Wingdings" panose="05000000000000000000" pitchFamily="2" charset="2"/>
              </a:rPr>
              <a:t> </a:t>
            </a:r>
            <a:r>
              <a:rPr lang="en-GB" sz="3200" dirty="0">
                <a:sym typeface="Wingdings" panose="05000000000000000000" pitchFamily="2" charset="2"/>
              </a:rPr>
              <a:t>entity</a:t>
            </a:r>
            <a:br>
              <a:rPr lang="en-GB" sz="3200" dirty="0">
                <a:sym typeface="Wingdings" panose="05000000000000000000" pitchFamily="2" charset="2"/>
              </a:rPr>
            </a:br>
            <a:r>
              <a:rPr lang="pl-PL" sz="3200" dirty="0">
                <a:solidFill>
                  <a:schemeClr val="bg1">
                    <a:lumMod val="75000"/>
                  </a:schemeClr>
                </a:solidFill>
                <a:sym typeface="Wingdings" panose="05000000000000000000" pitchFamily="2" charset="2"/>
              </a:rPr>
              <a:t>(</a:t>
            </a:r>
            <a:r>
              <a:rPr lang="en-GB" sz="3200" dirty="0">
                <a:solidFill>
                  <a:schemeClr val="bg1">
                    <a:lumMod val="75000"/>
                  </a:schemeClr>
                </a:solidFill>
                <a:sym typeface="Wingdings" panose="05000000000000000000" pitchFamily="2" charset="2"/>
              </a:rPr>
              <a:t>defined class</a:t>
            </a:r>
            <a:r>
              <a:rPr lang="pl-PL" sz="3200" dirty="0">
                <a:solidFill>
                  <a:schemeClr val="bg1">
                    <a:lumMod val="75000"/>
                  </a:schemeClr>
                </a:solidFill>
                <a:sym typeface="Wingdings" panose="05000000000000000000" pitchFamily="2" charset="2"/>
              </a:rPr>
              <a:t>)</a:t>
            </a:r>
            <a:endParaRPr lang="en-GB" sz="3200" dirty="0">
              <a:solidFill>
                <a:schemeClr val="bg1">
                  <a:lumMod val="75000"/>
                </a:schemeClr>
              </a:solidFill>
            </a:endParaRPr>
          </a:p>
        </p:txBody>
      </p:sp>
    </p:spTree>
    <p:extLst>
      <p:ext uri="{BB962C8B-B14F-4D97-AF65-F5344CB8AC3E}">
        <p14:creationId xmlns:p14="http://schemas.microsoft.com/office/powerpoint/2010/main" val="35487273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6094E-5C99-901D-E82A-E2498595B32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E5B9334F-8041-7D83-6AD3-2F74037101B6}"/>
              </a:ext>
            </a:extLst>
          </p:cNvPr>
          <p:cNvSpPr/>
          <p:nvPr/>
        </p:nvSpPr>
        <p:spPr>
          <a:xfrm>
            <a:off x="1621970" y="2556917"/>
            <a:ext cx="2242457"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Product</a:t>
            </a:r>
          </a:p>
        </p:txBody>
      </p:sp>
      <p:sp>
        <p:nvSpPr>
          <p:cNvPr id="5" name="Rectangle 4">
            <a:extLst>
              <a:ext uri="{FF2B5EF4-FFF2-40B4-BE49-F238E27FC236}">
                <a16:creationId xmlns:a16="http://schemas.microsoft.com/office/drawing/2014/main" id="{38BE9055-36BC-D4B1-3654-0F4406CFED6F}"/>
              </a:ext>
            </a:extLst>
          </p:cNvPr>
          <p:cNvSpPr/>
          <p:nvPr/>
        </p:nvSpPr>
        <p:spPr>
          <a:xfrm>
            <a:off x="1621970" y="3139302"/>
            <a:ext cx="2242457"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Element</a:t>
            </a:r>
          </a:p>
        </p:txBody>
      </p:sp>
      <p:sp>
        <p:nvSpPr>
          <p:cNvPr id="6" name="Rectangle 5">
            <a:extLst>
              <a:ext uri="{FF2B5EF4-FFF2-40B4-BE49-F238E27FC236}">
                <a16:creationId xmlns:a16="http://schemas.microsoft.com/office/drawing/2014/main" id="{B548CFFB-541A-7565-2B25-B0560ECDA3BC}"/>
              </a:ext>
            </a:extLst>
          </p:cNvPr>
          <p:cNvSpPr/>
          <p:nvPr/>
        </p:nvSpPr>
        <p:spPr>
          <a:xfrm>
            <a:off x="1621970" y="3721687"/>
            <a:ext cx="2242457"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err="1"/>
              <a:t>BuiltElement</a:t>
            </a:r>
            <a:endParaRPr lang="en-GB" dirty="0"/>
          </a:p>
        </p:txBody>
      </p:sp>
      <p:sp>
        <p:nvSpPr>
          <p:cNvPr id="7" name="Rectangle 6">
            <a:extLst>
              <a:ext uri="{FF2B5EF4-FFF2-40B4-BE49-F238E27FC236}">
                <a16:creationId xmlns:a16="http://schemas.microsoft.com/office/drawing/2014/main" id="{32956996-60F9-E153-F57C-D582BBE63AAF}"/>
              </a:ext>
            </a:extLst>
          </p:cNvPr>
          <p:cNvSpPr/>
          <p:nvPr/>
        </p:nvSpPr>
        <p:spPr>
          <a:xfrm>
            <a:off x="1621970" y="4304072"/>
            <a:ext cx="2242457"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Wall</a:t>
            </a:r>
          </a:p>
        </p:txBody>
      </p:sp>
      <p:cxnSp>
        <p:nvCxnSpPr>
          <p:cNvPr id="9" name="Straight Arrow Connector 8">
            <a:extLst>
              <a:ext uri="{FF2B5EF4-FFF2-40B4-BE49-F238E27FC236}">
                <a16:creationId xmlns:a16="http://schemas.microsoft.com/office/drawing/2014/main" id="{DC0D8F84-C0EA-76B8-276B-6CD4FC35FC6C}"/>
              </a:ext>
            </a:extLst>
          </p:cNvPr>
          <p:cNvCxnSpPr>
            <a:stCxn id="4" idx="2"/>
            <a:endCxn id="5" idx="0"/>
          </p:cNvCxnSpPr>
          <p:nvPr/>
        </p:nvCxnSpPr>
        <p:spPr>
          <a:xfrm>
            <a:off x="2743199" y="2894375"/>
            <a:ext cx="0" cy="24492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0" name="Straight Arrow Connector 9">
            <a:extLst>
              <a:ext uri="{FF2B5EF4-FFF2-40B4-BE49-F238E27FC236}">
                <a16:creationId xmlns:a16="http://schemas.microsoft.com/office/drawing/2014/main" id="{B2989FF0-87CB-538B-A444-8176A283B3F2}"/>
              </a:ext>
            </a:extLst>
          </p:cNvPr>
          <p:cNvCxnSpPr>
            <a:cxnSpLocks/>
            <a:stCxn id="5" idx="2"/>
            <a:endCxn id="6" idx="0"/>
          </p:cNvCxnSpPr>
          <p:nvPr/>
        </p:nvCxnSpPr>
        <p:spPr>
          <a:xfrm>
            <a:off x="2743199" y="3476760"/>
            <a:ext cx="0" cy="24492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D6552AE6-3B50-7A98-FE3F-AF093573F82E}"/>
              </a:ext>
            </a:extLst>
          </p:cNvPr>
          <p:cNvCxnSpPr>
            <a:cxnSpLocks/>
            <a:stCxn id="6" idx="2"/>
            <a:endCxn id="7" idx="0"/>
          </p:cNvCxnSpPr>
          <p:nvPr/>
        </p:nvCxnSpPr>
        <p:spPr>
          <a:xfrm>
            <a:off x="2743199" y="4059145"/>
            <a:ext cx="0" cy="24492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2" name="Rectangle 11">
            <a:extLst>
              <a:ext uri="{FF2B5EF4-FFF2-40B4-BE49-F238E27FC236}">
                <a16:creationId xmlns:a16="http://schemas.microsoft.com/office/drawing/2014/main" id="{7F91CAFB-7284-E184-EFAE-9C6BEAABA8AD}"/>
              </a:ext>
            </a:extLst>
          </p:cNvPr>
          <p:cNvSpPr/>
          <p:nvPr/>
        </p:nvSpPr>
        <p:spPr>
          <a:xfrm>
            <a:off x="6444860" y="2894375"/>
            <a:ext cx="1447797" cy="337458"/>
          </a:xfrm>
          <a:prstGeom prst="rect">
            <a:avLst/>
          </a:prstGeom>
          <a:solidFill>
            <a:schemeClr val="bg1"/>
          </a:solidFill>
          <a:ln>
            <a:prstDash val="dash"/>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solidFill>
                  <a:schemeClr val="tx1"/>
                </a:solidFill>
              </a:rPr>
              <a:t>Entity: 0001</a:t>
            </a:r>
          </a:p>
        </p:txBody>
      </p:sp>
      <p:sp>
        <p:nvSpPr>
          <p:cNvPr id="13" name="Rectangle 12">
            <a:extLst>
              <a:ext uri="{FF2B5EF4-FFF2-40B4-BE49-F238E27FC236}">
                <a16:creationId xmlns:a16="http://schemas.microsoft.com/office/drawing/2014/main" id="{3C17941B-23F4-C488-0A9F-CEA233468A6B}"/>
              </a:ext>
            </a:extLst>
          </p:cNvPr>
          <p:cNvSpPr/>
          <p:nvPr/>
        </p:nvSpPr>
        <p:spPr>
          <a:xfrm>
            <a:off x="7847265" y="2894375"/>
            <a:ext cx="2090023"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err="1"/>
              <a:t>IsA</a:t>
            </a:r>
            <a:r>
              <a:rPr lang="en-GB" dirty="0"/>
              <a:t> Wall</a:t>
            </a:r>
          </a:p>
        </p:txBody>
      </p:sp>
      <p:sp>
        <p:nvSpPr>
          <p:cNvPr id="22" name="Rectangle 21">
            <a:extLst>
              <a:ext uri="{FF2B5EF4-FFF2-40B4-BE49-F238E27FC236}">
                <a16:creationId xmlns:a16="http://schemas.microsoft.com/office/drawing/2014/main" id="{51BE2ABF-4287-4F5C-64C5-8F8200C5C260}"/>
              </a:ext>
            </a:extLst>
          </p:cNvPr>
          <p:cNvSpPr/>
          <p:nvPr/>
        </p:nvSpPr>
        <p:spPr>
          <a:xfrm>
            <a:off x="1621970" y="4916395"/>
            <a:ext cx="2242457" cy="337458"/>
          </a:xfrm>
          <a:prstGeom prst="rect">
            <a:avLst/>
          </a:prstGeom>
          <a:noFill/>
          <a:ln>
            <a:prstDash val="dash"/>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solidFill>
                  <a:schemeClr val="tx1"/>
                </a:solidFill>
              </a:rPr>
              <a:t>Wall instance: 0001</a:t>
            </a:r>
          </a:p>
        </p:txBody>
      </p:sp>
      <p:cxnSp>
        <p:nvCxnSpPr>
          <p:cNvPr id="23" name="Straight Arrow Connector 22">
            <a:extLst>
              <a:ext uri="{FF2B5EF4-FFF2-40B4-BE49-F238E27FC236}">
                <a16:creationId xmlns:a16="http://schemas.microsoft.com/office/drawing/2014/main" id="{0F0B3C37-A4D4-177D-BBCE-0B1F247F5A7F}"/>
              </a:ext>
            </a:extLst>
          </p:cNvPr>
          <p:cNvCxnSpPr>
            <a:cxnSpLocks/>
            <a:stCxn id="7" idx="2"/>
            <a:endCxn id="22" idx="0"/>
          </p:cNvCxnSpPr>
          <p:nvPr/>
        </p:nvCxnSpPr>
        <p:spPr>
          <a:xfrm>
            <a:off x="2743199" y="4641530"/>
            <a:ext cx="0" cy="27486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32" name="Rectangle 31">
            <a:extLst>
              <a:ext uri="{FF2B5EF4-FFF2-40B4-BE49-F238E27FC236}">
                <a16:creationId xmlns:a16="http://schemas.microsoft.com/office/drawing/2014/main" id="{ABFF8EE0-CE0D-A8C7-CA62-CD7CF637D9D3}"/>
              </a:ext>
            </a:extLst>
          </p:cNvPr>
          <p:cNvSpPr/>
          <p:nvPr/>
        </p:nvSpPr>
        <p:spPr>
          <a:xfrm>
            <a:off x="6450303" y="3373344"/>
            <a:ext cx="1447797" cy="337458"/>
          </a:xfrm>
          <a:prstGeom prst="rect">
            <a:avLst/>
          </a:prstGeom>
          <a:solidFill>
            <a:schemeClr val="bg1"/>
          </a:solidFill>
          <a:ln>
            <a:prstDash val="dash"/>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solidFill>
                  <a:schemeClr val="tx1"/>
                </a:solidFill>
              </a:rPr>
              <a:t>Entity: 0001</a:t>
            </a:r>
          </a:p>
        </p:txBody>
      </p:sp>
      <p:sp>
        <p:nvSpPr>
          <p:cNvPr id="33" name="Rectangle 32">
            <a:extLst>
              <a:ext uri="{FF2B5EF4-FFF2-40B4-BE49-F238E27FC236}">
                <a16:creationId xmlns:a16="http://schemas.microsoft.com/office/drawing/2014/main" id="{44E4D1D7-3125-36F3-5CB9-B82BB325F2C2}"/>
              </a:ext>
            </a:extLst>
          </p:cNvPr>
          <p:cNvSpPr/>
          <p:nvPr/>
        </p:nvSpPr>
        <p:spPr>
          <a:xfrm>
            <a:off x="6444859" y="3895860"/>
            <a:ext cx="1447797" cy="337458"/>
          </a:xfrm>
          <a:prstGeom prst="rect">
            <a:avLst/>
          </a:prstGeom>
          <a:solidFill>
            <a:schemeClr val="bg1"/>
          </a:solidFill>
          <a:ln>
            <a:prstDash val="dash"/>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solidFill>
                  <a:schemeClr val="tx1"/>
                </a:solidFill>
              </a:rPr>
              <a:t>Entity: 0001</a:t>
            </a:r>
          </a:p>
        </p:txBody>
      </p:sp>
      <p:sp>
        <p:nvSpPr>
          <p:cNvPr id="34" name="Rectangle 33">
            <a:extLst>
              <a:ext uri="{FF2B5EF4-FFF2-40B4-BE49-F238E27FC236}">
                <a16:creationId xmlns:a16="http://schemas.microsoft.com/office/drawing/2014/main" id="{242AF659-2ADD-269A-A27C-0C3300F1AD0A}"/>
              </a:ext>
            </a:extLst>
          </p:cNvPr>
          <p:cNvSpPr/>
          <p:nvPr/>
        </p:nvSpPr>
        <p:spPr>
          <a:xfrm>
            <a:off x="6444859" y="4399323"/>
            <a:ext cx="1447797" cy="337458"/>
          </a:xfrm>
          <a:prstGeom prst="rect">
            <a:avLst/>
          </a:prstGeom>
          <a:solidFill>
            <a:schemeClr val="bg1"/>
          </a:solidFill>
          <a:ln>
            <a:prstDash val="dash"/>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solidFill>
                  <a:schemeClr val="tx1"/>
                </a:solidFill>
              </a:rPr>
              <a:t>Entity: 0001</a:t>
            </a:r>
          </a:p>
        </p:txBody>
      </p:sp>
      <p:sp>
        <p:nvSpPr>
          <p:cNvPr id="14" name="Right Brace 13">
            <a:extLst>
              <a:ext uri="{FF2B5EF4-FFF2-40B4-BE49-F238E27FC236}">
                <a16:creationId xmlns:a16="http://schemas.microsoft.com/office/drawing/2014/main" id="{09FCAA4A-81DD-81ED-AB62-D5AC02BD3395}"/>
              </a:ext>
            </a:extLst>
          </p:cNvPr>
          <p:cNvSpPr/>
          <p:nvPr/>
        </p:nvSpPr>
        <p:spPr>
          <a:xfrm>
            <a:off x="10150461" y="2755427"/>
            <a:ext cx="253615" cy="2077081"/>
          </a:xfrm>
          <a:prstGeom prst="rightBrace">
            <a:avLst>
              <a:gd name="adj1" fmla="val 8333"/>
              <a:gd name="adj2" fmla="val 51174"/>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vert="vert270" rtlCol="0" anchor="ctr"/>
          <a:lstStyle/>
          <a:p>
            <a:pPr algn="ctr"/>
            <a:endParaRPr lang="en-GB" dirty="0"/>
          </a:p>
        </p:txBody>
      </p:sp>
      <p:sp>
        <p:nvSpPr>
          <p:cNvPr id="27" name="Rectangle 26">
            <a:extLst>
              <a:ext uri="{FF2B5EF4-FFF2-40B4-BE49-F238E27FC236}">
                <a16:creationId xmlns:a16="http://schemas.microsoft.com/office/drawing/2014/main" id="{F19C40C3-EE78-4496-4381-2BECADC2A4EA}"/>
              </a:ext>
            </a:extLst>
          </p:cNvPr>
          <p:cNvSpPr/>
          <p:nvPr/>
        </p:nvSpPr>
        <p:spPr>
          <a:xfrm>
            <a:off x="7847265" y="3389673"/>
            <a:ext cx="2090023"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Is Physical</a:t>
            </a:r>
          </a:p>
        </p:txBody>
      </p:sp>
      <p:sp>
        <p:nvSpPr>
          <p:cNvPr id="30" name="Rectangle 29">
            <a:extLst>
              <a:ext uri="{FF2B5EF4-FFF2-40B4-BE49-F238E27FC236}">
                <a16:creationId xmlns:a16="http://schemas.microsoft.com/office/drawing/2014/main" id="{D2C7A893-C7DD-2EB8-D1A9-687618260C9A}"/>
              </a:ext>
            </a:extLst>
          </p:cNvPr>
          <p:cNvSpPr/>
          <p:nvPr/>
        </p:nvSpPr>
        <p:spPr>
          <a:xfrm>
            <a:off x="7847265" y="3895860"/>
            <a:ext cx="2090023"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err="1"/>
              <a:t>HasA</a:t>
            </a:r>
            <a:r>
              <a:rPr lang="en-GB" dirty="0"/>
              <a:t> Geometry</a:t>
            </a:r>
          </a:p>
        </p:txBody>
      </p:sp>
      <p:sp>
        <p:nvSpPr>
          <p:cNvPr id="31" name="Rectangle 30">
            <a:extLst>
              <a:ext uri="{FF2B5EF4-FFF2-40B4-BE49-F238E27FC236}">
                <a16:creationId xmlns:a16="http://schemas.microsoft.com/office/drawing/2014/main" id="{BDC4C457-A0F0-0307-E3CE-B31CBD54A5D6}"/>
              </a:ext>
            </a:extLst>
          </p:cNvPr>
          <p:cNvSpPr/>
          <p:nvPr/>
        </p:nvSpPr>
        <p:spPr>
          <a:xfrm>
            <a:off x="7847265" y="4391158"/>
            <a:ext cx="2090023"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err="1"/>
              <a:t>HasPset</a:t>
            </a:r>
            <a:r>
              <a:rPr lang="en-GB" dirty="0"/>
              <a:t> Common</a:t>
            </a:r>
          </a:p>
        </p:txBody>
      </p:sp>
      <p:sp>
        <p:nvSpPr>
          <p:cNvPr id="15" name="TextBox 14">
            <a:extLst>
              <a:ext uri="{FF2B5EF4-FFF2-40B4-BE49-F238E27FC236}">
                <a16:creationId xmlns:a16="http://schemas.microsoft.com/office/drawing/2014/main" id="{39C28D28-74B8-D789-30F4-2E725A534A55}"/>
              </a:ext>
            </a:extLst>
          </p:cNvPr>
          <p:cNvSpPr txBox="1"/>
          <p:nvPr/>
        </p:nvSpPr>
        <p:spPr>
          <a:xfrm>
            <a:off x="10414964" y="3627156"/>
            <a:ext cx="1487010" cy="369332"/>
          </a:xfrm>
          <a:prstGeom prst="rect">
            <a:avLst/>
          </a:prstGeom>
          <a:noFill/>
        </p:spPr>
        <p:txBody>
          <a:bodyPr wrap="none" rtlCol="0">
            <a:spAutoFit/>
          </a:bodyPr>
          <a:lstStyle/>
          <a:p>
            <a:r>
              <a:rPr lang="en-GB" dirty="0"/>
              <a:t>Components</a:t>
            </a:r>
          </a:p>
        </p:txBody>
      </p:sp>
      <p:sp>
        <p:nvSpPr>
          <p:cNvPr id="16" name="Right Brace 15">
            <a:extLst>
              <a:ext uri="{FF2B5EF4-FFF2-40B4-BE49-F238E27FC236}">
                <a16:creationId xmlns:a16="http://schemas.microsoft.com/office/drawing/2014/main" id="{820F6DEE-38AC-A686-D2A2-520B73A46F9B}"/>
              </a:ext>
            </a:extLst>
          </p:cNvPr>
          <p:cNvSpPr/>
          <p:nvPr/>
        </p:nvSpPr>
        <p:spPr>
          <a:xfrm>
            <a:off x="4012725" y="2480626"/>
            <a:ext cx="210634" cy="2256155"/>
          </a:xfrm>
          <a:prstGeom prst="rightBrace">
            <a:avLst>
              <a:gd name="adj1" fmla="val 8333"/>
              <a:gd name="adj2" fmla="val 51174"/>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vert="vert270" rtlCol="0" anchor="ctr"/>
          <a:lstStyle/>
          <a:p>
            <a:pPr algn="ctr"/>
            <a:endParaRPr lang="en-GB" dirty="0"/>
          </a:p>
        </p:txBody>
      </p:sp>
      <p:sp>
        <p:nvSpPr>
          <p:cNvPr id="17" name="TextBox 16">
            <a:extLst>
              <a:ext uri="{FF2B5EF4-FFF2-40B4-BE49-F238E27FC236}">
                <a16:creationId xmlns:a16="http://schemas.microsoft.com/office/drawing/2014/main" id="{D3055DC4-333B-18A7-BE1C-8FA677384E9D}"/>
              </a:ext>
            </a:extLst>
          </p:cNvPr>
          <p:cNvSpPr txBox="1"/>
          <p:nvPr/>
        </p:nvSpPr>
        <p:spPr>
          <a:xfrm>
            <a:off x="4286562" y="3352355"/>
            <a:ext cx="986167" cy="369332"/>
          </a:xfrm>
          <a:prstGeom prst="rect">
            <a:avLst/>
          </a:prstGeom>
          <a:noFill/>
        </p:spPr>
        <p:txBody>
          <a:bodyPr wrap="none" rtlCol="0">
            <a:spAutoFit/>
          </a:bodyPr>
          <a:lstStyle/>
          <a:p>
            <a:r>
              <a:rPr lang="en-GB" dirty="0"/>
              <a:t>Classes</a:t>
            </a:r>
          </a:p>
        </p:txBody>
      </p:sp>
      <p:sp>
        <p:nvSpPr>
          <p:cNvPr id="46" name="Title 5">
            <a:extLst>
              <a:ext uri="{FF2B5EF4-FFF2-40B4-BE49-F238E27FC236}">
                <a16:creationId xmlns:a16="http://schemas.microsoft.com/office/drawing/2014/main" id="{966B0171-C5EA-33A4-2668-D7E5D5D75E2B}"/>
              </a:ext>
            </a:extLst>
          </p:cNvPr>
          <p:cNvSpPr>
            <a:spLocks noGrp="1"/>
          </p:cNvSpPr>
          <p:nvPr>
            <p:ph type="title"/>
          </p:nvPr>
        </p:nvSpPr>
        <p:spPr>
          <a:xfrm>
            <a:off x="0" y="8587"/>
            <a:ext cx="12192001" cy="811924"/>
          </a:xfrm>
        </p:spPr>
        <p:txBody>
          <a:bodyPr numCol="1">
            <a:noAutofit/>
          </a:bodyPr>
          <a:lstStyle/>
          <a:p>
            <a:pPr algn="ctr"/>
            <a:r>
              <a:rPr lang="en-GB" dirty="0"/>
              <a:t>PROGRAMMING PARADIGMS</a:t>
            </a:r>
          </a:p>
        </p:txBody>
      </p:sp>
      <p:sp>
        <p:nvSpPr>
          <p:cNvPr id="47" name="Title 5">
            <a:extLst>
              <a:ext uri="{FF2B5EF4-FFF2-40B4-BE49-F238E27FC236}">
                <a16:creationId xmlns:a16="http://schemas.microsoft.com/office/drawing/2014/main" id="{0BE1C029-8B82-C3CE-BE53-149CC88B48C3}"/>
              </a:ext>
            </a:extLst>
          </p:cNvPr>
          <p:cNvSpPr txBox="1">
            <a:spLocks/>
          </p:cNvSpPr>
          <p:nvPr/>
        </p:nvSpPr>
        <p:spPr>
          <a:xfrm>
            <a:off x="6168043" y="1115652"/>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dirty="0">
                <a:sym typeface="Wingdings" panose="05000000000000000000" pitchFamily="2" charset="2"/>
              </a:rPr>
              <a:t>Entity-Component based (ECS+)</a:t>
            </a:r>
            <a:endParaRPr lang="en-GB" sz="2400" dirty="0"/>
          </a:p>
        </p:txBody>
      </p:sp>
      <p:sp>
        <p:nvSpPr>
          <p:cNvPr id="51" name="Rectangle 50">
            <a:extLst>
              <a:ext uri="{FF2B5EF4-FFF2-40B4-BE49-F238E27FC236}">
                <a16:creationId xmlns:a16="http://schemas.microsoft.com/office/drawing/2014/main" id="{8E5ABE9E-D5F3-A60B-5E0F-19D57F7FF45C}"/>
              </a:ext>
            </a:extLst>
          </p:cNvPr>
          <p:cNvSpPr/>
          <p:nvPr/>
        </p:nvSpPr>
        <p:spPr>
          <a:xfrm>
            <a:off x="1621970" y="5284357"/>
            <a:ext cx="2242457"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Is Physical</a:t>
            </a:r>
          </a:p>
        </p:txBody>
      </p:sp>
      <p:sp>
        <p:nvSpPr>
          <p:cNvPr id="53" name="Rectangle 52">
            <a:extLst>
              <a:ext uri="{FF2B5EF4-FFF2-40B4-BE49-F238E27FC236}">
                <a16:creationId xmlns:a16="http://schemas.microsoft.com/office/drawing/2014/main" id="{A27D186F-C5F9-4D6B-89D1-1D897C3D8844}"/>
              </a:ext>
            </a:extLst>
          </p:cNvPr>
          <p:cNvSpPr/>
          <p:nvPr/>
        </p:nvSpPr>
        <p:spPr>
          <a:xfrm>
            <a:off x="1621970" y="5587519"/>
            <a:ext cx="2242457" cy="33745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err="1"/>
              <a:t>HasPset</a:t>
            </a:r>
            <a:r>
              <a:rPr lang="en-GB" dirty="0"/>
              <a:t> Common</a:t>
            </a:r>
          </a:p>
        </p:txBody>
      </p:sp>
      <p:sp>
        <p:nvSpPr>
          <p:cNvPr id="2" name="Title 5">
            <a:extLst>
              <a:ext uri="{FF2B5EF4-FFF2-40B4-BE49-F238E27FC236}">
                <a16:creationId xmlns:a16="http://schemas.microsoft.com/office/drawing/2014/main" id="{1C0F7828-34C2-CAE0-9F49-BC95B526BFCE}"/>
              </a:ext>
            </a:extLst>
          </p:cNvPr>
          <p:cNvSpPr txBox="1">
            <a:spLocks/>
          </p:cNvSpPr>
          <p:nvPr/>
        </p:nvSpPr>
        <p:spPr>
          <a:xfrm>
            <a:off x="203931" y="1115652"/>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dirty="0"/>
              <a:t>Object based (OOP)</a:t>
            </a:r>
          </a:p>
        </p:txBody>
      </p:sp>
    </p:spTree>
    <p:extLst>
      <p:ext uri="{BB962C8B-B14F-4D97-AF65-F5344CB8AC3E}">
        <p14:creationId xmlns:p14="http://schemas.microsoft.com/office/powerpoint/2010/main" val="25103324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DCC5167A-98C3-17C6-D44D-3C287629364E}"/>
            </a:ext>
          </a:extLst>
        </p:cNvPr>
        <p:cNvGrpSpPr/>
        <p:nvPr/>
      </p:nvGrpSpPr>
      <p:grpSpPr>
        <a:xfrm>
          <a:off x="0" y="0"/>
          <a:ext cx="0" cy="0"/>
          <a:chOff x="0" y="0"/>
          <a:chExt cx="0" cy="0"/>
        </a:xfrm>
      </p:grpSpPr>
      <p:sp>
        <p:nvSpPr>
          <p:cNvPr id="47" name="Title 5">
            <a:extLst>
              <a:ext uri="{FF2B5EF4-FFF2-40B4-BE49-F238E27FC236}">
                <a16:creationId xmlns:a16="http://schemas.microsoft.com/office/drawing/2014/main" id="{04A80A58-2B2E-6352-5DE7-F04083F844D3}"/>
              </a:ext>
            </a:extLst>
          </p:cNvPr>
          <p:cNvSpPr txBox="1">
            <a:spLocks/>
          </p:cNvSpPr>
          <p:nvPr/>
        </p:nvSpPr>
        <p:spPr>
          <a:xfrm>
            <a:off x="6168043" y="1115652"/>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“ECS+”  composition</a:t>
            </a:r>
            <a:endParaRPr lang="en-GB" sz="3200" dirty="0"/>
          </a:p>
        </p:txBody>
      </p:sp>
      <p:pic>
        <p:nvPicPr>
          <p:cNvPr id="20" name="Picture 19">
            <a:extLst>
              <a:ext uri="{FF2B5EF4-FFF2-40B4-BE49-F238E27FC236}">
                <a16:creationId xmlns:a16="http://schemas.microsoft.com/office/drawing/2014/main" id="{F2309A07-BB0F-A90D-1589-045063A0DAB7}"/>
              </a:ext>
            </a:extLst>
          </p:cNvPr>
          <p:cNvPicPr>
            <a:picLocks noChangeAspect="1"/>
          </p:cNvPicPr>
          <p:nvPr/>
        </p:nvPicPr>
        <p:blipFill>
          <a:blip r:embed="rId3"/>
          <a:stretch>
            <a:fillRect/>
          </a:stretch>
        </p:blipFill>
        <p:spPr>
          <a:xfrm>
            <a:off x="6551931" y="2426697"/>
            <a:ext cx="5220070" cy="2618931"/>
          </a:xfrm>
          <a:prstGeom prst="rect">
            <a:avLst/>
          </a:prstGeom>
        </p:spPr>
      </p:pic>
      <p:sp>
        <p:nvSpPr>
          <p:cNvPr id="2" name="Title 1">
            <a:extLst>
              <a:ext uri="{FF2B5EF4-FFF2-40B4-BE49-F238E27FC236}">
                <a16:creationId xmlns:a16="http://schemas.microsoft.com/office/drawing/2014/main" id="{6F64BC37-7DCF-0235-41A1-B172D9DF4681}"/>
              </a:ext>
            </a:extLst>
          </p:cNvPr>
          <p:cNvSpPr>
            <a:spLocks noGrp="1"/>
          </p:cNvSpPr>
          <p:nvPr>
            <p:ph type="title"/>
          </p:nvPr>
        </p:nvSpPr>
        <p:spPr>
          <a:xfrm>
            <a:off x="-1" y="14226"/>
            <a:ext cx="12192001" cy="811924"/>
          </a:xfrm>
        </p:spPr>
        <p:txBody>
          <a:bodyPr/>
          <a:lstStyle/>
          <a:p>
            <a:r>
              <a:rPr lang="en-GB" dirty="0"/>
              <a:t>PROGRAMMING PARADIGMS</a:t>
            </a:r>
          </a:p>
        </p:txBody>
      </p:sp>
    </p:spTree>
    <p:extLst>
      <p:ext uri="{BB962C8B-B14F-4D97-AF65-F5344CB8AC3E}">
        <p14:creationId xmlns:p14="http://schemas.microsoft.com/office/powerpoint/2010/main" val="25634659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44CBD9-656C-27DC-ABD0-44E04E65E245}"/>
            </a:ext>
          </a:extLst>
        </p:cNvPr>
        <p:cNvGrpSpPr/>
        <p:nvPr/>
      </p:nvGrpSpPr>
      <p:grpSpPr>
        <a:xfrm>
          <a:off x="0" y="0"/>
          <a:ext cx="0" cy="0"/>
          <a:chOff x="0" y="0"/>
          <a:chExt cx="0" cy="0"/>
        </a:xfrm>
      </p:grpSpPr>
      <p:sp>
        <p:nvSpPr>
          <p:cNvPr id="46" name="Title 5">
            <a:extLst>
              <a:ext uri="{FF2B5EF4-FFF2-40B4-BE49-F238E27FC236}">
                <a16:creationId xmlns:a16="http://schemas.microsoft.com/office/drawing/2014/main" id="{7801B0D7-875C-8F06-3709-17782D8BF80E}"/>
              </a:ext>
            </a:extLst>
          </p:cNvPr>
          <p:cNvSpPr>
            <a:spLocks noGrp="1"/>
          </p:cNvSpPr>
          <p:nvPr>
            <p:ph type="title"/>
          </p:nvPr>
        </p:nvSpPr>
        <p:spPr>
          <a:xfrm>
            <a:off x="-1" y="0"/>
            <a:ext cx="12192001" cy="811924"/>
          </a:xfrm>
        </p:spPr>
        <p:txBody>
          <a:bodyPr numCol="1">
            <a:noAutofit/>
          </a:bodyPr>
          <a:lstStyle/>
          <a:p>
            <a:pPr algn="ctr"/>
            <a:r>
              <a:rPr lang="en-GB" dirty="0">
                <a:sym typeface="Wingdings" panose="05000000000000000000" pitchFamily="2" charset="2"/>
              </a:rPr>
              <a:t>DATA INTEGRATION</a:t>
            </a:r>
          </a:p>
        </p:txBody>
      </p:sp>
      <p:sp>
        <p:nvSpPr>
          <p:cNvPr id="47" name="Title 5">
            <a:extLst>
              <a:ext uri="{FF2B5EF4-FFF2-40B4-BE49-F238E27FC236}">
                <a16:creationId xmlns:a16="http://schemas.microsoft.com/office/drawing/2014/main" id="{7CBA7AC5-6E02-F775-4865-A7853F721D5F}"/>
              </a:ext>
            </a:extLst>
          </p:cNvPr>
          <p:cNvSpPr txBox="1">
            <a:spLocks/>
          </p:cNvSpPr>
          <p:nvPr/>
        </p:nvSpPr>
        <p:spPr>
          <a:xfrm>
            <a:off x="6168043" y="1016980"/>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composition (of data streams)</a:t>
            </a:r>
            <a:endParaRPr lang="en-GB" sz="3200" dirty="0"/>
          </a:p>
        </p:txBody>
      </p:sp>
      <p:sp>
        <p:nvSpPr>
          <p:cNvPr id="12" name="TextBox 11">
            <a:extLst>
              <a:ext uri="{FF2B5EF4-FFF2-40B4-BE49-F238E27FC236}">
                <a16:creationId xmlns:a16="http://schemas.microsoft.com/office/drawing/2014/main" id="{E67B1B33-B62D-1952-B9B1-CE1E7BA22788}"/>
              </a:ext>
            </a:extLst>
          </p:cNvPr>
          <p:cNvSpPr txBox="1"/>
          <p:nvPr/>
        </p:nvSpPr>
        <p:spPr>
          <a:xfrm>
            <a:off x="1312378" y="2044807"/>
            <a:ext cx="3533943" cy="1815882"/>
          </a:xfrm>
          <a:prstGeom prst="rect">
            <a:avLst/>
          </a:prstGeom>
          <a:noFill/>
        </p:spPr>
        <p:txBody>
          <a:bodyPr wrap="square">
            <a:spAutoFit/>
          </a:bodyPr>
          <a:lstStyle/>
          <a:p>
            <a:r>
              <a:rPr lang="en-GB" sz="1600" dirty="0">
                <a:highlight>
                  <a:srgbClr val="00FFFF"/>
                </a:highlight>
              </a:rPr>
              <a:t>Project</a:t>
            </a:r>
          </a:p>
          <a:p>
            <a:pPr lvl="1"/>
            <a:r>
              <a:rPr lang="en-GB" sz="1600" dirty="0"/>
              <a:t>    </a:t>
            </a:r>
            <a:r>
              <a:rPr lang="en-GB" sz="1600" dirty="0">
                <a:highlight>
                  <a:srgbClr val="00FFFF"/>
                </a:highlight>
              </a:rPr>
              <a:t>Site</a:t>
            </a:r>
          </a:p>
          <a:p>
            <a:pPr lvl="2"/>
            <a:r>
              <a:rPr lang="en-GB" sz="1600" dirty="0"/>
              <a:t> </a:t>
            </a:r>
            <a:r>
              <a:rPr lang="en-GB" sz="1600" dirty="0">
                <a:highlight>
                  <a:srgbClr val="00FFFF"/>
                </a:highlight>
              </a:rPr>
              <a:t>Building</a:t>
            </a:r>
          </a:p>
          <a:p>
            <a:pPr lvl="3"/>
            <a:r>
              <a:rPr lang="en-GB" sz="1600" dirty="0"/>
              <a:t>       </a:t>
            </a:r>
            <a:r>
              <a:rPr lang="en-GB" sz="1600" dirty="0">
                <a:highlight>
                  <a:srgbClr val="00FFFF"/>
                </a:highlight>
              </a:rPr>
              <a:t>Storey 1</a:t>
            </a:r>
          </a:p>
          <a:p>
            <a:pPr lvl="4"/>
            <a:r>
              <a:rPr lang="en-GB" sz="1600" dirty="0"/>
              <a:t>             </a:t>
            </a:r>
            <a:r>
              <a:rPr lang="en-GB" sz="1600" dirty="0">
                <a:highlight>
                  <a:srgbClr val="00FFFF"/>
                </a:highlight>
              </a:rPr>
              <a:t>Wall</a:t>
            </a:r>
          </a:p>
          <a:p>
            <a:pPr lvl="4"/>
            <a:r>
              <a:rPr lang="en-GB" sz="1600" dirty="0"/>
              <a:t>             </a:t>
            </a:r>
            <a:r>
              <a:rPr lang="en-GB" sz="1600" dirty="0">
                <a:highlight>
                  <a:srgbClr val="00FFFF"/>
                </a:highlight>
              </a:rPr>
              <a:t>Slab</a:t>
            </a:r>
          </a:p>
          <a:p>
            <a:endParaRPr lang="en-GB" sz="1600" dirty="0">
              <a:highlight>
                <a:srgbClr val="00FFFF"/>
              </a:highlight>
            </a:endParaRPr>
          </a:p>
        </p:txBody>
      </p:sp>
      <p:sp>
        <p:nvSpPr>
          <p:cNvPr id="21" name="TextBox 20">
            <a:extLst>
              <a:ext uri="{FF2B5EF4-FFF2-40B4-BE49-F238E27FC236}">
                <a16:creationId xmlns:a16="http://schemas.microsoft.com/office/drawing/2014/main" id="{A9DBD11A-7B13-A2ED-FB2C-CA7742038265}"/>
              </a:ext>
            </a:extLst>
          </p:cNvPr>
          <p:cNvSpPr txBox="1"/>
          <p:nvPr/>
        </p:nvSpPr>
        <p:spPr>
          <a:xfrm>
            <a:off x="1312377" y="3114679"/>
            <a:ext cx="3533943" cy="1815882"/>
          </a:xfrm>
          <a:prstGeom prst="rect">
            <a:avLst/>
          </a:prstGeom>
          <a:noFill/>
        </p:spPr>
        <p:txBody>
          <a:bodyPr wrap="square">
            <a:spAutoFit/>
          </a:bodyPr>
          <a:lstStyle/>
          <a:p>
            <a:r>
              <a:rPr lang="en-GB" sz="1600" dirty="0">
                <a:highlight>
                  <a:srgbClr val="00FF00"/>
                </a:highlight>
              </a:rPr>
              <a:t>Project</a:t>
            </a:r>
          </a:p>
          <a:p>
            <a:pPr lvl="1"/>
            <a:r>
              <a:rPr lang="en-GB" sz="1600" dirty="0"/>
              <a:t>    </a:t>
            </a:r>
            <a:r>
              <a:rPr lang="en-GB" sz="1600" dirty="0">
                <a:highlight>
                  <a:srgbClr val="00FF00"/>
                </a:highlight>
              </a:rPr>
              <a:t>Site</a:t>
            </a:r>
          </a:p>
          <a:p>
            <a:pPr lvl="2"/>
            <a:r>
              <a:rPr lang="en-GB" sz="1600" dirty="0"/>
              <a:t> </a:t>
            </a:r>
            <a:r>
              <a:rPr lang="en-GB" sz="1600" dirty="0">
                <a:highlight>
                  <a:srgbClr val="00FF00"/>
                </a:highlight>
              </a:rPr>
              <a:t>Building</a:t>
            </a:r>
          </a:p>
          <a:p>
            <a:pPr lvl="3"/>
            <a:r>
              <a:rPr lang="en-GB" sz="1600" dirty="0"/>
              <a:t>       </a:t>
            </a:r>
            <a:r>
              <a:rPr lang="en-GB" sz="1600" dirty="0">
                <a:highlight>
                  <a:srgbClr val="00FF00"/>
                </a:highlight>
              </a:rPr>
              <a:t>Storey 1</a:t>
            </a:r>
          </a:p>
          <a:p>
            <a:pPr lvl="4"/>
            <a:r>
              <a:rPr lang="en-GB" sz="1600" dirty="0"/>
              <a:t>             </a:t>
            </a:r>
            <a:r>
              <a:rPr lang="en-GB" sz="1600" dirty="0">
                <a:highlight>
                  <a:srgbClr val="00FF00"/>
                </a:highlight>
              </a:rPr>
              <a:t>Window</a:t>
            </a:r>
          </a:p>
          <a:p>
            <a:pPr lvl="4"/>
            <a:r>
              <a:rPr lang="en-GB" sz="1600" dirty="0"/>
              <a:t>             </a:t>
            </a:r>
            <a:r>
              <a:rPr lang="en-GB" sz="1600" dirty="0">
                <a:highlight>
                  <a:srgbClr val="00FF00"/>
                </a:highlight>
              </a:rPr>
              <a:t>Space</a:t>
            </a:r>
          </a:p>
          <a:p>
            <a:endParaRPr lang="en-GB" sz="1600" dirty="0">
              <a:highlight>
                <a:srgbClr val="00FFFF"/>
              </a:highlight>
            </a:endParaRPr>
          </a:p>
        </p:txBody>
      </p:sp>
      <p:sp>
        <p:nvSpPr>
          <p:cNvPr id="24" name="TextBox 23">
            <a:extLst>
              <a:ext uri="{FF2B5EF4-FFF2-40B4-BE49-F238E27FC236}">
                <a16:creationId xmlns:a16="http://schemas.microsoft.com/office/drawing/2014/main" id="{06DCC91C-C17C-E9A5-0E4A-D1E8619379A2}"/>
              </a:ext>
            </a:extLst>
          </p:cNvPr>
          <p:cNvSpPr txBox="1"/>
          <p:nvPr/>
        </p:nvSpPr>
        <p:spPr>
          <a:xfrm>
            <a:off x="7429595" y="2521059"/>
            <a:ext cx="3533943" cy="2800767"/>
          </a:xfrm>
          <a:prstGeom prst="rect">
            <a:avLst/>
          </a:prstGeom>
          <a:noFill/>
        </p:spPr>
        <p:txBody>
          <a:bodyPr wrap="square">
            <a:spAutoFit/>
          </a:bodyPr>
          <a:lstStyle/>
          <a:p>
            <a:r>
              <a:rPr lang="en-GB" sz="1600" dirty="0">
                <a:highlight>
                  <a:srgbClr val="00FFFF"/>
                </a:highlight>
              </a:rPr>
              <a:t>Project</a:t>
            </a:r>
          </a:p>
          <a:p>
            <a:pPr lvl="1"/>
            <a:r>
              <a:rPr lang="en-GB" sz="1600" dirty="0"/>
              <a:t>    </a:t>
            </a:r>
            <a:r>
              <a:rPr lang="en-GB" sz="1600" dirty="0">
                <a:highlight>
                  <a:srgbClr val="00FFFF"/>
                </a:highlight>
              </a:rPr>
              <a:t>Site</a:t>
            </a:r>
          </a:p>
          <a:p>
            <a:pPr lvl="2"/>
            <a:r>
              <a:rPr lang="en-GB" sz="1600" dirty="0"/>
              <a:t> </a:t>
            </a:r>
            <a:r>
              <a:rPr lang="en-GB" sz="1600" dirty="0">
                <a:highlight>
                  <a:srgbClr val="00FFFF"/>
                </a:highlight>
              </a:rPr>
              <a:t>Building</a:t>
            </a:r>
          </a:p>
          <a:p>
            <a:pPr lvl="3"/>
            <a:r>
              <a:rPr lang="en-GB" sz="1600" dirty="0"/>
              <a:t>       </a:t>
            </a:r>
            <a:r>
              <a:rPr lang="en-GB" sz="1600" dirty="0">
                <a:highlight>
                  <a:srgbClr val="00FFFF"/>
                </a:highlight>
              </a:rPr>
              <a:t>Storey 1</a:t>
            </a:r>
          </a:p>
          <a:p>
            <a:pPr lvl="4"/>
            <a:r>
              <a:rPr lang="en-GB" sz="1600" dirty="0"/>
              <a:t>             </a:t>
            </a:r>
            <a:r>
              <a:rPr lang="en-GB" sz="1600" dirty="0">
                <a:highlight>
                  <a:srgbClr val="00FFFF"/>
                </a:highlight>
              </a:rPr>
              <a:t>Wall</a:t>
            </a:r>
          </a:p>
          <a:p>
            <a:pPr lvl="4"/>
            <a:r>
              <a:rPr lang="en-GB" sz="1600" dirty="0"/>
              <a:t>             </a:t>
            </a:r>
            <a:r>
              <a:rPr lang="en-GB" sz="1600" dirty="0">
                <a:highlight>
                  <a:srgbClr val="00FFFF"/>
                </a:highlight>
              </a:rPr>
              <a:t>Slab</a:t>
            </a:r>
          </a:p>
          <a:p>
            <a:pPr lvl="4"/>
            <a:r>
              <a:rPr lang="en-GB" sz="1600" dirty="0"/>
              <a:t>             </a:t>
            </a:r>
            <a:r>
              <a:rPr lang="en-GB" sz="1600" dirty="0">
                <a:highlight>
                  <a:srgbClr val="00FF00"/>
                </a:highlight>
              </a:rPr>
              <a:t>Window</a:t>
            </a:r>
          </a:p>
          <a:p>
            <a:pPr lvl="4"/>
            <a:r>
              <a:rPr lang="en-GB" sz="1600" dirty="0"/>
              <a:t>             </a:t>
            </a:r>
            <a:r>
              <a:rPr lang="en-GB" sz="1600" dirty="0">
                <a:highlight>
                  <a:srgbClr val="00FF00"/>
                </a:highlight>
              </a:rPr>
              <a:t>Space</a:t>
            </a:r>
          </a:p>
          <a:p>
            <a:pPr lvl="3"/>
            <a:r>
              <a:rPr lang="en-GB" sz="1600" dirty="0"/>
              <a:t>       </a:t>
            </a:r>
            <a:r>
              <a:rPr lang="en-GB" sz="1600" dirty="0">
                <a:highlight>
                  <a:srgbClr val="FF00FF"/>
                </a:highlight>
              </a:rPr>
              <a:t>Storey 2</a:t>
            </a:r>
          </a:p>
          <a:p>
            <a:pPr lvl="4"/>
            <a:r>
              <a:rPr lang="en-GB" sz="1600" dirty="0"/>
              <a:t>             </a:t>
            </a:r>
            <a:r>
              <a:rPr lang="en-GB" sz="1600" dirty="0">
                <a:highlight>
                  <a:srgbClr val="FF00FF"/>
                </a:highlight>
              </a:rPr>
              <a:t>Wall</a:t>
            </a:r>
          </a:p>
          <a:p>
            <a:pPr lvl="4"/>
            <a:r>
              <a:rPr lang="en-GB" sz="1600" dirty="0"/>
              <a:t>             </a:t>
            </a:r>
            <a:r>
              <a:rPr lang="en-GB" sz="1600" dirty="0">
                <a:highlight>
                  <a:srgbClr val="FF00FF"/>
                </a:highlight>
              </a:rPr>
              <a:t>Chimney</a:t>
            </a:r>
          </a:p>
        </p:txBody>
      </p:sp>
      <p:sp>
        <p:nvSpPr>
          <p:cNvPr id="26" name="TextBox 25">
            <a:extLst>
              <a:ext uri="{FF2B5EF4-FFF2-40B4-BE49-F238E27FC236}">
                <a16:creationId xmlns:a16="http://schemas.microsoft.com/office/drawing/2014/main" id="{9258B578-484D-3858-9C31-FDE3E1594D97}"/>
              </a:ext>
            </a:extLst>
          </p:cNvPr>
          <p:cNvSpPr txBox="1"/>
          <p:nvPr/>
        </p:nvSpPr>
        <p:spPr>
          <a:xfrm>
            <a:off x="1300505" y="4280539"/>
            <a:ext cx="3533943" cy="1815882"/>
          </a:xfrm>
          <a:prstGeom prst="rect">
            <a:avLst/>
          </a:prstGeom>
          <a:noFill/>
        </p:spPr>
        <p:txBody>
          <a:bodyPr wrap="square">
            <a:spAutoFit/>
          </a:bodyPr>
          <a:lstStyle/>
          <a:p>
            <a:r>
              <a:rPr lang="en-GB" sz="1600" dirty="0">
                <a:highlight>
                  <a:srgbClr val="FF00FF"/>
                </a:highlight>
              </a:rPr>
              <a:t>Project</a:t>
            </a:r>
          </a:p>
          <a:p>
            <a:pPr lvl="1"/>
            <a:r>
              <a:rPr lang="en-GB" sz="1600" dirty="0"/>
              <a:t>    </a:t>
            </a:r>
            <a:r>
              <a:rPr lang="en-GB" sz="1600" dirty="0">
                <a:highlight>
                  <a:srgbClr val="FF00FF"/>
                </a:highlight>
              </a:rPr>
              <a:t>Site</a:t>
            </a:r>
          </a:p>
          <a:p>
            <a:pPr lvl="2"/>
            <a:r>
              <a:rPr lang="en-GB" sz="1600" dirty="0"/>
              <a:t> </a:t>
            </a:r>
            <a:r>
              <a:rPr lang="en-GB" sz="1600" dirty="0">
                <a:highlight>
                  <a:srgbClr val="FF00FF"/>
                </a:highlight>
              </a:rPr>
              <a:t>Building</a:t>
            </a:r>
          </a:p>
          <a:p>
            <a:pPr lvl="3"/>
            <a:r>
              <a:rPr lang="en-GB" sz="1600" dirty="0"/>
              <a:t>       </a:t>
            </a:r>
            <a:r>
              <a:rPr lang="en-GB" sz="1600" dirty="0">
                <a:highlight>
                  <a:srgbClr val="FF00FF"/>
                </a:highlight>
              </a:rPr>
              <a:t>Storey 2</a:t>
            </a:r>
          </a:p>
          <a:p>
            <a:pPr lvl="4"/>
            <a:r>
              <a:rPr lang="en-GB" sz="1600" dirty="0"/>
              <a:t>             </a:t>
            </a:r>
            <a:r>
              <a:rPr lang="en-GB" sz="1600" dirty="0">
                <a:highlight>
                  <a:srgbClr val="FF00FF"/>
                </a:highlight>
              </a:rPr>
              <a:t>Wall</a:t>
            </a:r>
          </a:p>
          <a:p>
            <a:pPr lvl="4"/>
            <a:r>
              <a:rPr lang="en-GB" sz="1600" dirty="0"/>
              <a:t>             </a:t>
            </a:r>
            <a:r>
              <a:rPr lang="en-GB" sz="1600" dirty="0">
                <a:highlight>
                  <a:srgbClr val="FF00FF"/>
                </a:highlight>
              </a:rPr>
              <a:t>Chimney</a:t>
            </a:r>
          </a:p>
          <a:p>
            <a:endParaRPr lang="en-GB" sz="1600" dirty="0">
              <a:highlight>
                <a:srgbClr val="00FFFF"/>
              </a:highlight>
            </a:endParaRPr>
          </a:p>
        </p:txBody>
      </p:sp>
      <p:sp>
        <p:nvSpPr>
          <p:cNvPr id="9" name="Title 5">
            <a:extLst>
              <a:ext uri="{FF2B5EF4-FFF2-40B4-BE49-F238E27FC236}">
                <a16:creationId xmlns:a16="http://schemas.microsoft.com/office/drawing/2014/main" id="{FC1B8476-497C-B0EE-5999-075A1B7FEA82}"/>
              </a:ext>
            </a:extLst>
          </p:cNvPr>
          <p:cNvSpPr txBox="1">
            <a:spLocks/>
          </p:cNvSpPr>
          <p:nvPr/>
        </p:nvSpPr>
        <p:spPr>
          <a:xfrm>
            <a:off x="0" y="1016980"/>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federation (of models)</a:t>
            </a:r>
            <a:endParaRPr lang="en-GB" sz="3200" dirty="0"/>
          </a:p>
        </p:txBody>
      </p:sp>
    </p:spTree>
    <p:extLst>
      <p:ext uri="{BB962C8B-B14F-4D97-AF65-F5344CB8AC3E}">
        <p14:creationId xmlns:p14="http://schemas.microsoft.com/office/powerpoint/2010/main" val="34871768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017B8F2E-A85D-DA2B-6C61-AEC951A64EBA}"/>
            </a:ext>
          </a:extLst>
        </p:cNvPr>
        <p:cNvGrpSpPr/>
        <p:nvPr/>
      </p:nvGrpSpPr>
      <p:grpSpPr>
        <a:xfrm>
          <a:off x="0" y="0"/>
          <a:ext cx="0" cy="0"/>
          <a:chOff x="0" y="0"/>
          <a:chExt cx="0" cy="0"/>
        </a:xfrm>
      </p:grpSpPr>
      <p:sp>
        <p:nvSpPr>
          <p:cNvPr id="46" name="Title 5">
            <a:extLst>
              <a:ext uri="{FF2B5EF4-FFF2-40B4-BE49-F238E27FC236}">
                <a16:creationId xmlns:a16="http://schemas.microsoft.com/office/drawing/2014/main" id="{B21737D1-D130-5996-9A89-0430DC32B8F4}"/>
              </a:ext>
            </a:extLst>
          </p:cNvPr>
          <p:cNvSpPr>
            <a:spLocks noGrp="1"/>
          </p:cNvSpPr>
          <p:nvPr>
            <p:ph type="title"/>
          </p:nvPr>
        </p:nvSpPr>
        <p:spPr>
          <a:xfrm>
            <a:off x="-1" y="25061"/>
            <a:ext cx="12192001" cy="811924"/>
          </a:xfrm>
        </p:spPr>
        <p:txBody>
          <a:bodyPr numCol="1">
            <a:noAutofit/>
          </a:bodyPr>
          <a:lstStyle/>
          <a:p>
            <a:pPr algn="ctr"/>
            <a:r>
              <a:rPr lang="en-GB" dirty="0">
                <a:sym typeface="Wingdings" panose="05000000000000000000" pitchFamily="2" charset="2"/>
              </a:rPr>
              <a:t>TYPES</a:t>
            </a:r>
          </a:p>
        </p:txBody>
      </p:sp>
      <p:sp>
        <p:nvSpPr>
          <p:cNvPr id="47" name="Title 5">
            <a:extLst>
              <a:ext uri="{FF2B5EF4-FFF2-40B4-BE49-F238E27FC236}">
                <a16:creationId xmlns:a16="http://schemas.microsoft.com/office/drawing/2014/main" id="{49E3A256-36A6-E977-6D6C-5D413C695C8B}"/>
              </a:ext>
            </a:extLst>
          </p:cNvPr>
          <p:cNvSpPr txBox="1">
            <a:spLocks/>
          </p:cNvSpPr>
          <p:nvPr/>
        </p:nvSpPr>
        <p:spPr>
          <a:xfrm>
            <a:off x="6168043" y="1016980"/>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plural typical objects</a:t>
            </a:r>
            <a:endParaRPr lang="en-GB" sz="3200" dirty="0"/>
          </a:p>
        </p:txBody>
      </p:sp>
      <p:sp>
        <p:nvSpPr>
          <p:cNvPr id="10" name="TextBox 9">
            <a:extLst>
              <a:ext uri="{FF2B5EF4-FFF2-40B4-BE49-F238E27FC236}">
                <a16:creationId xmlns:a16="http://schemas.microsoft.com/office/drawing/2014/main" id="{3B1CE49E-2394-6C87-4EF7-4D912E7F28C4}"/>
              </a:ext>
            </a:extLst>
          </p:cNvPr>
          <p:cNvSpPr txBox="1"/>
          <p:nvPr/>
        </p:nvSpPr>
        <p:spPr>
          <a:xfrm>
            <a:off x="1174423" y="2368253"/>
            <a:ext cx="1840908" cy="400110"/>
          </a:xfrm>
          <a:prstGeom prst="rect">
            <a:avLst/>
          </a:prstGeom>
          <a:noFill/>
        </p:spPr>
        <p:txBody>
          <a:bodyPr wrap="square">
            <a:spAutoFit/>
          </a:bodyPr>
          <a:lstStyle/>
          <a:p>
            <a:r>
              <a:rPr lang="en-GB" sz="2000" dirty="0" err="1"/>
              <a:t>IfcWallType</a:t>
            </a:r>
            <a:r>
              <a:rPr lang="en-GB" sz="2000" dirty="0"/>
              <a:t> A</a:t>
            </a:r>
          </a:p>
        </p:txBody>
      </p:sp>
      <p:sp>
        <p:nvSpPr>
          <p:cNvPr id="12" name="TextBox 11">
            <a:extLst>
              <a:ext uri="{FF2B5EF4-FFF2-40B4-BE49-F238E27FC236}">
                <a16:creationId xmlns:a16="http://schemas.microsoft.com/office/drawing/2014/main" id="{FC32DAD5-2B22-C163-804F-854CBCC9668F}"/>
              </a:ext>
            </a:extLst>
          </p:cNvPr>
          <p:cNvSpPr txBox="1"/>
          <p:nvPr/>
        </p:nvSpPr>
        <p:spPr>
          <a:xfrm>
            <a:off x="2135456" y="3723649"/>
            <a:ext cx="1129990" cy="369332"/>
          </a:xfrm>
          <a:prstGeom prst="rect">
            <a:avLst/>
          </a:prstGeom>
          <a:noFill/>
        </p:spPr>
        <p:txBody>
          <a:bodyPr wrap="square">
            <a:spAutoFit/>
          </a:bodyPr>
          <a:lstStyle/>
          <a:p>
            <a:r>
              <a:rPr lang="en-GB" dirty="0" err="1"/>
              <a:t>IfcWall</a:t>
            </a:r>
            <a:r>
              <a:rPr lang="en-GB" dirty="0"/>
              <a:t> 2</a:t>
            </a:r>
          </a:p>
        </p:txBody>
      </p:sp>
      <p:sp>
        <p:nvSpPr>
          <p:cNvPr id="16" name="TextBox 15">
            <a:extLst>
              <a:ext uri="{FF2B5EF4-FFF2-40B4-BE49-F238E27FC236}">
                <a16:creationId xmlns:a16="http://schemas.microsoft.com/office/drawing/2014/main" id="{7F51655C-3279-0BFB-74D1-6A16ADB58AD6}"/>
              </a:ext>
            </a:extLst>
          </p:cNvPr>
          <p:cNvSpPr txBox="1"/>
          <p:nvPr/>
        </p:nvSpPr>
        <p:spPr>
          <a:xfrm>
            <a:off x="6778674" y="2085366"/>
            <a:ext cx="4320000" cy="338554"/>
          </a:xfrm>
          <a:prstGeom prst="rect">
            <a:avLst/>
          </a:prstGeom>
          <a:noFill/>
        </p:spPr>
        <p:txBody>
          <a:bodyPr wrap="square">
            <a:spAutoFit/>
          </a:bodyPr>
          <a:lstStyle/>
          <a:p>
            <a:pPr algn="ctr"/>
            <a:r>
              <a:rPr lang="en-GB" sz="1600" dirty="0"/>
              <a:t>Typical wall</a:t>
            </a:r>
          </a:p>
        </p:txBody>
      </p:sp>
      <p:sp>
        <p:nvSpPr>
          <p:cNvPr id="21" name="TextBox 20">
            <a:extLst>
              <a:ext uri="{FF2B5EF4-FFF2-40B4-BE49-F238E27FC236}">
                <a16:creationId xmlns:a16="http://schemas.microsoft.com/office/drawing/2014/main" id="{F621F0D6-9C35-93AF-3BA1-18634512387F}"/>
              </a:ext>
            </a:extLst>
          </p:cNvPr>
          <p:cNvSpPr txBox="1"/>
          <p:nvPr/>
        </p:nvSpPr>
        <p:spPr>
          <a:xfrm>
            <a:off x="6778674" y="2621979"/>
            <a:ext cx="4320000" cy="338554"/>
          </a:xfrm>
          <a:prstGeom prst="rect">
            <a:avLst/>
          </a:prstGeom>
          <a:noFill/>
        </p:spPr>
        <p:txBody>
          <a:bodyPr wrap="square">
            <a:spAutoFit/>
          </a:bodyPr>
          <a:lstStyle/>
          <a:p>
            <a:pPr algn="ctr"/>
            <a:r>
              <a:rPr lang="en-GB" sz="1600" dirty="0"/>
              <a:t>Generic two-layered wall</a:t>
            </a:r>
          </a:p>
        </p:txBody>
      </p:sp>
      <p:sp>
        <p:nvSpPr>
          <p:cNvPr id="24" name="TextBox 23">
            <a:extLst>
              <a:ext uri="{FF2B5EF4-FFF2-40B4-BE49-F238E27FC236}">
                <a16:creationId xmlns:a16="http://schemas.microsoft.com/office/drawing/2014/main" id="{98BCBF32-484C-4862-C47C-0182484AF487}"/>
              </a:ext>
            </a:extLst>
          </p:cNvPr>
          <p:cNvSpPr txBox="1"/>
          <p:nvPr/>
        </p:nvSpPr>
        <p:spPr>
          <a:xfrm>
            <a:off x="7681197" y="3190282"/>
            <a:ext cx="2865759" cy="584775"/>
          </a:xfrm>
          <a:prstGeom prst="rect">
            <a:avLst/>
          </a:prstGeom>
          <a:noFill/>
        </p:spPr>
        <p:txBody>
          <a:bodyPr wrap="square">
            <a:spAutoFit/>
          </a:bodyPr>
          <a:lstStyle/>
          <a:p>
            <a:pPr algn="ctr"/>
            <a:r>
              <a:rPr lang="en-GB" sz="1600" dirty="0"/>
              <a:t>Generic two-layered brick wall with rockwool insulation</a:t>
            </a:r>
          </a:p>
        </p:txBody>
      </p:sp>
      <p:sp>
        <p:nvSpPr>
          <p:cNvPr id="25" name="TextBox 24">
            <a:extLst>
              <a:ext uri="{FF2B5EF4-FFF2-40B4-BE49-F238E27FC236}">
                <a16:creationId xmlns:a16="http://schemas.microsoft.com/office/drawing/2014/main" id="{83DA31D2-2A67-80F7-ACA1-8CE1752F1BCA}"/>
              </a:ext>
            </a:extLst>
          </p:cNvPr>
          <p:cNvSpPr txBox="1"/>
          <p:nvPr/>
        </p:nvSpPr>
        <p:spPr>
          <a:xfrm>
            <a:off x="6520783" y="4039859"/>
            <a:ext cx="2417891" cy="584775"/>
          </a:xfrm>
          <a:prstGeom prst="rect">
            <a:avLst/>
          </a:prstGeom>
          <a:noFill/>
        </p:spPr>
        <p:txBody>
          <a:bodyPr wrap="square">
            <a:spAutoFit/>
          </a:bodyPr>
          <a:lstStyle/>
          <a:p>
            <a:pPr algn="ctr"/>
            <a:r>
              <a:rPr lang="en-GB" sz="1600" dirty="0"/>
              <a:t>Same with 24cm brick and 10cm insulation</a:t>
            </a:r>
          </a:p>
        </p:txBody>
      </p:sp>
      <p:pic>
        <p:nvPicPr>
          <p:cNvPr id="30" name="Graphic 29" descr="Rectangular Prism with solid fill">
            <a:extLst>
              <a:ext uri="{FF2B5EF4-FFF2-40B4-BE49-F238E27FC236}">
                <a16:creationId xmlns:a16="http://schemas.microsoft.com/office/drawing/2014/main" id="{AC55425B-D11E-2596-B373-0DD05C23E9C2}"/>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2385520" y="3230998"/>
            <a:ext cx="492651" cy="492651"/>
          </a:xfrm>
          <a:prstGeom prst="rect">
            <a:avLst/>
          </a:prstGeom>
        </p:spPr>
      </p:pic>
      <p:sp>
        <p:nvSpPr>
          <p:cNvPr id="38" name="TextBox 37">
            <a:extLst>
              <a:ext uri="{FF2B5EF4-FFF2-40B4-BE49-F238E27FC236}">
                <a16:creationId xmlns:a16="http://schemas.microsoft.com/office/drawing/2014/main" id="{1FC36535-921B-C393-70AA-49B9124AC0BD}"/>
              </a:ext>
            </a:extLst>
          </p:cNvPr>
          <p:cNvSpPr txBox="1"/>
          <p:nvPr/>
        </p:nvSpPr>
        <p:spPr>
          <a:xfrm>
            <a:off x="9114076" y="4039859"/>
            <a:ext cx="2417891" cy="584775"/>
          </a:xfrm>
          <a:prstGeom prst="rect">
            <a:avLst/>
          </a:prstGeom>
          <a:noFill/>
        </p:spPr>
        <p:txBody>
          <a:bodyPr wrap="square">
            <a:spAutoFit/>
          </a:bodyPr>
          <a:lstStyle/>
          <a:p>
            <a:pPr algn="ctr"/>
            <a:r>
              <a:rPr lang="en-GB" sz="1600" dirty="0"/>
              <a:t>Same with 12cm brick and 5cm insulation</a:t>
            </a:r>
          </a:p>
        </p:txBody>
      </p:sp>
      <p:sp>
        <p:nvSpPr>
          <p:cNvPr id="53" name="TextBox 52">
            <a:extLst>
              <a:ext uri="{FF2B5EF4-FFF2-40B4-BE49-F238E27FC236}">
                <a16:creationId xmlns:a16="http://schemas.microsoft.com/office/drawing/2014/main" id="{7669B323-1482-4044-96ED-9382FBB8C826}"/>
              </a:ext>
            </a:extLst>
          </p:cNvPr>
          <p:cNvSpPr txBox="1"/>
          <p:nvPr/>
        </p:nvSpPr>
        <p:spPr>
          <a:xfrm>
            <a:off x="823182" y="3723649"/>
            <a:ext cx="1129990" cy="369332"/>
          </a:xfrm>
          <a:prstGeom prst="rect">
            <a:avLst/>
          </a:prstGeom>
          <a:noFill/>
        </p:spPr>
        <p:txBody>
          <a:bodyPr wrap="square">
            <a:spAutoFit/>
          </a:bodyPr>
          <a:lstStyle/>
          <a:p>
            <a:r>
              <a:rPr lang="en-GB" dirty="0" err="1"/>
              <a:t>IfcWall</a:t>
            </a:r>
            <a:r>
              <a:rPr lang="en-GB" dirty="0"/>
              <a:t> 1</a:t>
            </a:r>
          </a:p>
        </p:txBody>
      </p:sp>
      <p:pic>
        <p:nvPicPr>
          <p:cNvPr id="54" name="Graphic 53" descr="Rectangular Prism with solid fill">
            <a:extLst>
              <a:ext uri="{FF2B5EF4-FFF2-40B4-BE49-F238E27FC236}">
                <a16:creationId xmlns:a16="http://schemas.microsoft.com/office/drawing/2014/main" id="{41BA0B21-4BFE-19CB-F6F0-C6A9DA250F6B}"/>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1073246" y="3230998"/>
            <a:ext cx="492651" cy="492651"/>
          </a:xfrm>
          <a:prstGeom prst="rect">
            <a:avLst/>
          </a:prstGeom>
        </p:spPr>
      </p:pic>
      <p:cxnSp>
        <p:nvCxnSpPr>
          <p:cNvPr id="62" name="Straight Arrow Connector 61">
            <a:extLst>
              <a:ext uri="{FF2B5EF4-FFF2-40B4-BE49-F238E27FC236}">
                <a16:creationId xmlns:a16="http://schemas.microsoft.com/office/drawing/2014/main" id="{E4C5AFF3-B0E4-17B6-26F1-02A4CC36ECFE}"/>
              </a:ext>
            </a:extLst>
          </p:cNvPr>
          <p:cNvCxnSpPr/>
          <p:nvPr/>
        </p:nvCxnSpPr>
        <p:spPr>
          <a:xfrm>
            <a:off x="1306066" y="2768363"/>
            <a:ext cx="0" cy="30300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63" name="Straight Arrow Connector 62">
            <a:extLst>
              <a:ext uri="{FF2B5EF4-FFF2-40B4-BE49-F238E27FC236}">
                <a16:creationId xmlns:a16="http://schemas.microsoft.com/office/drawing/2014/main" id="{03CC25B0-198E-42A6-E382-287B9B9F6A86}"/>
              </a:ext>
            </a:extLst>
          </p:cNvPr>
          <p:cNvCxnSpPr/>
          <p:nvPr/>
        </p:nvCxnSpPr>
        <p:spPr>
          <a:xfrm>
            <a:off x="2639566" y="2768363"/>
            <a:ext cx="0" cy="30300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64" name="TextBox 63">
            <a:extLst>
              <a:ext uri="{FF2B5EF4-FFF2-40B4-BE49-F238E27FC236}">
                <a16:creationId xmlns:a16="http://schemas.microsoft.com/office/drawing/2014/main" id="{B1849CC3-F6C7-EA4F-754D-19712EEA2FF7}"/>
              </a:ext>
            </a:extLst>
          </p:cNvPr>
          <p:cNvSpPr txBox="1"/>
          <p:nvPr/>
        </p:nvSpPr>
        <p:spPr>
          <a:xfrm>
            <a:off x="3661256" y="3429000"/>
            <a:ext cx="1840908" cy="400110"/>
          </a:xfrm>
          <a:prstGeom prst="rect">
            <a:avLst/>
          </a:prstGeom>
          <a:noFill/>
        </p:spPr>
        <p:txBody>
          <a:bodyPr wrap="square">
            <a:spAutoFit/>
          </a:bodyPr>
          <a:lstStyle/>
          <a:p>
            <a:r>
              <a:rPr lang="en-GB" sz="2000" dirty="0" err="1"/>
              <a:t>IfcWallType</a:t>
            </a:r>
            <a:r>
              <a:rPr lang="en-GB" sz="2000" dirty="0"/>
              <a:t> B</a:t>
            </a:r>
          </a:p>
        </p:txBody>
      </p:sp>
      <p:sp>
        <p:nvSpPr>
          <p:cNvPr id="65" name="TextBox 64">
            <a:extLst>
              <a:ext uri="{FF2B5EF4-FFF2-40B4-BE49-F238E27FC236}">
                <a16:creationId xmlns:a16="http://schemas.microsoft.com/office/drawing/2014/main" id="{CFBB6C70-F071-9AB8-018E-9785DEB7F9EB}"/>
              </a:ext>
            </a:extLst>
          </p:cNvPr>
          <p:cNvSpPr txBox="1"/>
          <p:nvPr/>
        </p:nvSpPr>
        <p:spPr>
          <a:xfrm>
            <a:off x="4622289" y="4784396"/>
            <a:ext cx="1129990" cy="369332"/>
          </a:xfrm>
          <a:prstGeom prst="rect">
            <a:avLst/>
          </a:prstGeom>
          <a:noFill/>
        </p:spPr>
        <p:txBody>
          <a:bodyPr wrap="square">
            <a:spAutoFit/>
          </a:bodyPr>
          <a:lstStyle/>
          <a:p>
            <a:r>
              <a:rPr lang="en-GB" dirty="0" err="1"/>
              <a:t>IfcWall</a:t>
            </a:r>
            <a:r>
              <a:rPr lang="en-GB" dirty="0"/>
              <a:t> 4</a:t>
            </a:r>
          </a:p>
        </p:txBody>
      </p:sp>
      <p:pic>
        <p:nvPicPr>
          <p:cNvPr id="66" name="Graphic 65" descr="Rectangular Prism with solid fill">
            <a:extLst>
              <a:ext uri="{FF2B5EF4-FFF2-40B4-BE49-F238E27FC236}">
                <a16:creationId xmlns:a16="http://schemas.microsoft.com/office/drawing/2014/main" id="{85364C65-9EF6-5E03-0837-ECF5EEC36992}"/>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4872353" y="4291745"/>
            <a:ext cx="492651" cy="492651"/>
          </a:xfrm>
          <a:prstGeom prst="rect">
            <a:avLst/>
          </a:prstGeom>
        </p:spPr>
      </p:pic>
      <p:sp>
        <p:nvSpPr>
          <p:cNvPr id="67" name="TextBox 66">
            <a:extLst>
              <a:ext uri="{FF2B5EF4-FFF2-40B4-BE49-F238E27FC236}">
                <a16:creationId xmlns:a16="http://schemas.microsoft.com/office/drawing/2014/main" id="{6D354940-D5E9-C29B-4234-273A1627ADD9}"/>
              </a:ext>
            </a:extLst>
          </p:cNvPr>
          <p:cNvSpPr txBox="1"/>
          <p:nvPr/>
        </p:nvSpPr>
        <p:spPr>
          <a:xfrm>
            <a:off x="3310015" y="4784396"/>
            <a:ext cx="1129990" cy="369332"/>
          </a:xfrm>
          <a:prstGeom prst="rect">
            <a:avLst/>
          </a:prstGeom>
          <a:noFill/>
        </p:spPr>
        <p:txBody>
          <a:bodyPr wrap="square">
            <a:spAutoFit/>
          </a:bodyPr>
          <a:lstStyle/>
          <a:p>
            <a:r>
              <a:rPr lang="en-GB" dirty="0" err="1"/>
              <a:t>IfcWall</a:t>
            </a:r>
            <a:r>
              <a:rPr lang="en-GB" dirty="0"/>
              <a:t> 3</a:t>
            </a:r>
          </a:p>
        </p:txBody>
      </p:sp>
      <p:pic>
        <p:nvPicPr>
          <p:cNvPr id="68" name="Graphic 67" descr="Rectangular Prism with solid fill">
            <a:extLst>
              <a:ext uri="{FF2B5EF4-FFF2-40B4-BE49-F238E27FC236}">
                <a16:creationId xmlns:a16="http://schemas.microsoft.com/office/drawing/2014/main" id="{845301F8-AD7C-D599-42D1-F33D7FAAC0FC}"/>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3560079" y="4291745"/>
            <a:ext cx="492651" cy="492651"/>
          </a:xfrm>
          <a:prstGeom prst="rect">
            <a:avLst/>
          </a:prstGeom>
        </p:spPr>
      </p:pic>
      <p:cxnSp>
        <p:nvCxnSpPr>
          <p:cNvPr id="69" name="Straight Arrow Connector 68">
            <a:extLst>
              <a:ext uri="{FF2B5EF4-FFF2-40B4-BE49-F238E27FC236}">
                <a16:creationId xmlns:a16="http://schemas.microsoft.com/office/drawing/2014/main" id="{59F042F9-8221-71F3-8AB2-E00900755E74}"/>
              </a:ext>
            </a:extLst>
          </p:cNvPr>
          <p:cNvCxnSpPr/>
          <p:nvPr/>
        </p:nvCxnSpPr>
        <p:spPr>
          <a:xfrm>
            <a:off x="3792899" y="3829110"/>
            <a:ext cx="0" cy="30300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70" name="Straight Arrow Connector 69">
            <a:extLst>
              <a:ext uri="{FF2B5EF4-FFF2-40B4-BE49-F238E27FC236}">
                <a16:creationId xmlns:a16="http://schemas.microsoft.com/office/drawing/2014/main" id="{34A91940-99A0-93E5-FE90-C6D96B6D099A}"/>
              </a:ext>
            </a:extLst>
          </p:cNvPr>
          <p:cNvCxnSpPr/>
          <p:nvPr/>
        </p:nvCxnSpPr>
        <p:spPr>
          <a:xfrm>
            <a:off x="5126399" y="3829110"/>
            <a:ext cx="0" cy="30300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71" name="Straight Arrow Connector 70">
            <a:extLst>
              <a:ext uri="{FF2B5EF4-FFF2-40B4-BE49-F238E27FC236}">
                <a16:creationId xmlns:a16="http://schemas.microsoft.com/office/drawing/2014/main" id="{E053D54D-8C3A-CE92-D03E-C4247E117D49}"/>
              </a:ext>
            </a:extLst>
          </p:cNvPr>
          <p:cNvCxnSpPr>
            <a:cxnSpLocks/>
            <a:stCxn id="16" idx="2"/>
          </p:cNvCxnSpPr>
          <p:nvPr/>
        </p:nvCxnSpPr>
        <p:spPr>
          <a:xfrm>
            <a:off x="8938674" y="2423920"/>
            <a:ext cx="0" cy="22148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73" name="Straight Arrow Connector 72">
            <a:extLst>
              <a:ext uri="{FF2B5EF4-FFF2-40B4-BE49-F238E27FC236}">
                <a16:creationId xmlns:a16="http://schemas.microsoft.com/office/drawing/2014/main" id="{03811B32-6BD7-6266-1CB5-5F862D9BBB46}"/>
              </a:ext>
            </a:extLst>
          </p:cNvPr>
          <p:cNvCxnSpPr>
            <a:cxnSpLocks/>
          </p:cNvCxnSpPr>
          <p:nvPr/>
        </p:nvCxnSpPr>
        <p:spPr>
          <a:xfrm>
            <a:off x="8938674" y="2973870"/>
            <a:ext cx="0" cy="22148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74" name="Straight Arrow Connector 73">
            <a:extLst>
              <a:ext uri="{FF2B5EF4-FFF2-40B4-BE49-F238E27FC236}">
                <a16:creationId xmlns:a16="http://schemas.microsoft.com/office/drawing/2014/main" id="{F506AE12-987F-EDC2-5BA7-F3E6D0EFA94D}"/>
              </a:ext>
            </a:extLst>
          </p:cNvPr>
          <p:cNvCxnSpPr>
            <a:cxnSpLocks/>
          </p:cNvCxnSpPr>
          <p:nvPr/>
        </p:nvCxnSpPr>
        <p:spPr>
          <a:xfrm>
            <a:off x="8222394" y="3818371"/>
            <a:ext cx="0" cy="22148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75" name="Straight Arrow Connector 74">
            <a:extLst>
              <a:ext uri="{FF2B5EF4-FFF2-40B4-BE49-F238E27FC236}">
                <a16:creationId xmlns:a16="http://schemas.microsoft.com/office/drawing/2014/main" id="{EB34B96D-1AA1-DF6D-3DBD-13C6EF8F89B0}"/>
              </a:ext>
            </a:extLst>
          </p:cNvPr>
          <p:cNvCxnSpPr>
            <a:cxnSpLocks/>
          </p:cNvCxnSpPr>
          <p:nvPr/>
        </p:nvCxnSpPr>
        <p:spPr>
          <a:xfrm>
            <a:off x="9792114" y="3833226"/>
            <a:ext cx="0" cy="22148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pic>
        <p:nvPicPr>
          <p:cNvPr id="82" name="Graphic 81" descr="Rectangular Prism with solid fill">
            <a:extLst>
              <a:ext uri="{FF2B5EF4-FFF2-40B4-BE49-F238E27FC236}">
                <a16:creationId xmlns:a16="http://schemas.microsoft.com/office/drawing/2014/main" id="{5894D7C3-097C-E20F-B2CC-E798811CA41A}"/>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8137347" y="5050171"/>
            <a:ext cx="492651" cy="492651"/>
          </a:xfrm>
          <a:prstGeom prst="rect">
            <a:avLst/>
          </a:prstGeom>
        </p:spPr>
      </p:pic>
      <p:sp>
        <p:nvSpPr>
          <p:cNvPr id="83" name="TextBox 82">
            <a:extLst>
              <a:ext uri="{FF2B5EF4-FFF2-40B4-BE49-F238E27FC236}">
                <a16:creationId xmlns:a16="http://schemas.microsoft.com/office/drawing/2014/main" id="{CC97ECBF-3DED-BC39-C8BC-C8F088B6CBB9}"/>
              </a:ext>
            </a:extLst>
          </p:cNvPr>
          <p:cNvSpPr txBox="1"/>
          <p:nvPr/>
        </p:nvSpPr>
        <p:spPr>
          <a:xfrm>
            <a:off x="6477531" y="5544004"/>
            <a:ext cx="1160723" cy="369332"/>
          </a:xfrm>
          <a:prstGeom prst="rect">
            <a:avLst/>
          </a:prstGeom>
          <a:noFill/>
        </p:spPr>
        <p:txBody>
          <a:bodyPr wrap="square">
            <a:spAutoFit/>
          </a:bodyPr>
          <a:lstStyle/>
          <a:p>
            <a:pPr algn="ctr"/>
            <a:r>
              <a:rPr lang="en-GB" dirty="0"/>
              <a:t>Wall 1</a:t>
            </a:r>
          </a:p>
        </p:txBody>
      </p:sp>
      <p:pic>
        <p:nvPicPr>
          <p:cNvPr id="84" name="Graphic 83" descr="Rectangular Prism with solid fill">
            <a:extLst>
              <a:ext uri="{FF2B5EF4-FFF2-40B4-BE49-F238E27FC236}">
                <a16:creationId xmlns:a16="http://schemas.microsoft.com/office/drawing/2014/main" id="{8813B620-8966-B549-E5F7-655C1B94E799}"/>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6825073" y="5050171"/>
            <a:ext cx="492651" cy="492651"/>
          </a:xfrm>
          <a:prstGeom prst="rect">
            <a:avLst/>
          </a:prstGeom>
        </p:spPr>
      </p:pic>
      <p:cxnSp>
        <p:nvCxnSpPr>
          <p:cNvPr id="85" name="Straight Arrow Connector 84">
            <a:extLst>
              <a:ext uri="{FF2B5EF4-FFF2-40B4-BE49-F238E27FC236}">
                <a16:creationId xmlns:a16="http://schemas.microsoft.com/office/drawing/2014/main" id="{2E505E3F-686D-171D-EF76-2F5FCA38AB1E}"/>
              </a:ext>
            </a:extLst>
          </p:cNvPr>
          <p:cNvCxnSpPr/>
          <p:nvPr/>
        </p:nvCxnSpPr>
        <p:spPr>
          <a:xfrm>
            <a:off x="7057893" y="4667746"/>
            <a:ext cx="0" cy="30300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86" name="Straight Arrow Connector 85">
            <a:extLst>
              <a:ext uri="{FF2B5EF4-FFF2-40B4-BE49-F238E27FC236}">
                <a16:creationId xmlns:a16="http://schemas.microsoft.com/office/drawing/2014/main" id="{0627B509-803C-F37F-FC05-A3D5FC511C4B}"/>
              </a:ext>
            </a:extLst>
          </p:cNvPr>
          <p:cNvCxnSpPr/>
          <p:nvPr/>
        </p:nvCxnSpPr>
        <p:spPr>
          <a:xfrm>
            <a:off x="8391393" y="4667746"/>
            <a:ext cx="0" cy="30300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pic>
        <p:nvPicPr>
          <p:cNvPr id="88" name="Graphic 87" descr="Rectangular Prism with solid fill">
            <a:extLst>
              <a:ext uri="{FF2B5EF4-FFF2-40B4-BE49-F238E27FC236}">
                <a16:creationId xmlns:a16="http://schemas.microsoft.com/office/drawing/2014/main" id="{D9BE0BB2-B1ED-D601-FB88-DCF12A780315}"/>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10761804" y="5050171"/>
            <a:ext cx="492651" cy="492651"/>
          </a:xfrm>
          <a:prstGeom prst="rect">
            <a:avLst/>
          </a:prstGeom>
        </p:spPr>
      </p:pic>
      <p:pic>
        <p:nvPicPr>
          <p:cNvPr id="90" name="Graphic 89" descr="Rectangular Prism with solid fill">
            <a:extLst>
              <a:ext uri="{FF2B5EF4-FFF2-40B4-BE49-F238E27FC236}">
                <a16:creationId xmlns:a16="http://schemas.microsoft.com/office/drawing/2014/main" id="{69EA7CF1-84D9-7BB2-4F42-4EF182997D31}"/>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9449530" y="5050171"/>
            <a:ext cx="492651" cy="492651"/>
          </a:xfrm>
          <a:prstGeom prst="rect">
            <a:avLst/>
          </a:prstGeom>
        </p:spPr>
      </p:pic>
      <p:cxnSp>
        <p:nvCxnSpPr>
          <p:cNvPr id="91" name="Straight Arrow Connector 90">
            <a:extLst>
              <a:ext uri="{FF2B5EF4-FFF2-40B4-BE49-F238E27FC236}">
                <a16:creationId xmlns:a16="http://schemas.microsoft.com/office/drawing/2014/main" id="{213FAE48-4956-1FD9-5791-389FF10C2605}"/>
              </a:ext>
            </a:extLst>
          </p:cNvPr>
          <p:cNvCxnSpPr/>
          <p:nvPr/>
        </p:nvCxnSpPr>
        <p:spPr>
          <a:xfrm>
            <a:off x="9682350" y="4667746"/>
            <a:ext cx="0" cy="30300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92" name="Straight Arrow Connector 91">
            <a:extLst>
              <a:ext uri="{FF2B5EF4-FFF2-40B4-BE49-F238E27FC236}">
                <a16:creationId xmlns:a16="http://schemas.microsoft.com/office/drawing/2014/main" id="{C73FE3D8-835C-BD9E-75C5-29B4D9C469DE}"/>
              </a:ext>
            </a:extLst>
          </p:cNvPr>
          <p:cNvCxnSpPr/>
          <p:nvPr/>
        </p:nvCxnSpPr>
        <p:spPr>
          <a:xfrm>
            <a:off x="11015850" y="4667746"/>
            <a:ext cx="0" cy="30300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93" name="TextBox 92">
            <a:extLst>
              <a:ext uri="{FF2B5EF4-FFF2-40B4-BE49-F238E27FC236}">
                <a16:creationId xmlns:a16="http://schemas.microsoft.com/office/drawing/2014/main" id="{B9A7E05D-347C-CC3F-925C-BC74BD66B5D2}"/>
              </a:ext>
            </a:extLst>
          </p:cNvPr>
          <p:cNvSpPr txBox="1"/>
          <p:nvPr/>
        </p:nvSpPr>
        <p:spPr>
          <a:xfrm>
            <a:off x="7811031" y="5534216"/>
            <a:ext cx="1160723" cy="369332"/>
          </a:xfrm>
          <a:prstGeom prst="rect">
            <a:avLst/>
          </a:prstGeom>
          <a:noFill/>
        </p:spPr>
        <p:txBody>
          <a:bodyPr wrap="square">
            <a:spAutoFit/>
          </a:bodyPr>
          <a:lstStyle/>
          <a:p>
            <a:pPr algn="ctr"/>
            <a:r>
              <a:rPr lang="en-GB" dirty="0"/>
              <a:t>Wall 2</a:t>
            </a:r>
          </a:p>
        </p:txBody>
      </p:sp>
      <p:sp>
        <p:nvSpPr>
          <p:cNvPr id="94" name="TextBox 93">
            <a:extLst>
              <a:ext uri="{FF2B5EF4-FFF2-40B4-BE49-F238E27FC236}">
                <a16:creationId xmlns:a16="http://schemas.microsoft.com/office/drawing/2014/main" id="{F415C38D-F280-BD13-9566-30C128B6B839}"/>
              </a:ext>
            </a:extLst>
          </p:cNvPr>
          <p:cNvSpPr txBox="1"/>
          <p:nvPr/>
        </p:nvSpPr>
        <p:spPr>
          <a:xfrm>
            <a:off x="9114076" y="5544004"/>
            <a:ext cx="1160723" cy="369332"/>
          </a:xfrm>
          <a:prstGeom prst="rect">
            <a:avLst/>
          </a:prstGeom>
          <a:noFill/>
        </p:spPr>
        <p:txBody>
          <a:bodyPr wrap="square">
            <a:spAutoFit/>
          </a:bodyPr>
          <a:lstStyle/>
          <a:p>
            <a:pPr algn="ctr"/>
            <a:r>
              <a:rPr lang="en-GB" dirty="0"/>
              <a:t>Wall 3</a:t>
            </a:r>
          </a:p>
        </p:txBody>
      </p:sp>
      <p:sp>
        <p:nvSpPr>
          <p:cNvPr id="95" name="TextBox 94">
            <a:extLst>
              <a:ext uri="{FF2B5EF4-FFF2-40B4-BE49-F238E27FC236}">
                <a16:creationId xmlns:a16="http://schemas.microsoft.com/office/drawing/2014/main" id="{5FD2DFE6-AEAF-9692-5B5D-FD165B8672C5}"/>
              </a:ext>
            </a:extLst>
          </p:cNvPr>
          <p:cNvSpPr txBox="1"/>
          <p:nvPr/>
        </p:nvSpPr>
        <p:spPr>
          <a:xfrm>
            <a:off x="10513969" y="5534216"/>
            <a:ext cx="1160723" cy="369332"/>
          </a:xfrm>
          <a:prstGeom prst="rect">
            <a:avLst/>
          </a:prstGeom>
          <a:noFill/>
        </p:spPr>
        <p:txBody>
          <a:bodyPr wrap="square">
            <a:spAutoFit/>
          </a:bodyPr>
          <a:lstStyle/>
          <a:p>
            <a:pPr algn="ctr"/>
            <a:r>
              <a:rPr lang="en-GB" dirty="0"/>
              <a:t>Wall 4</a:t>
            </a:r>
          </a:p>
        </p:txBody>
      </p:sp>
      <p:sp>
        <p:nvSpPr>
          <p:cNvPr id="5" name="Title 5">
            <a:extLst>
              <a:ext uri="{FF2B5EF4-FFF2-40B4-BE49-F238E27FC236}">
                <a16:creationId xmlns:a16="http://schemas.microsoft.com/office/drawing/2014/main" id="{22880B93-65FD-F90A-6D1D-C79227082A63}"/>
              </a:ext>
            </a:extLst>
          </p:cNvPr>
          <p:cNvSpPr txBox="1">
            <a:spLocks/>
          </p:cNvSpPr>
          <p:nvPr/>
        </p:nvSpPr>
        <p:spPr>
          <a:xfrm>
            <a:off x="69296" y="1016980"/>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one type per instance</a:t>
            </a:r>
            <a:endParaRPr lang="en-GB" sz="3200" dirty="0"/>
          </a:p>
        </p:txBody>
      </p:sp>
    </p:spTree>
    <p:extLst>
      <p:ext uri="{BB962C8B-B14F-4D97-AF65-F5344CB8AC3E}">
        <p14:creationId xmlns:p14="http://schemas.microsoft.com/office/powerpoint/2010/main" val="2659577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77EB36-1CD2-6B34-5A53-AED3EE148D64}"/>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24125E00-BC2E-7111-014F-7BDBBAEE310F}"/>
              </a:ext>
            </a:extLst>
          </p:cNvPr>
          <p:cNvSpPr txBox="1"/>
          <p:nvPr/>
        </p:nvSpPr>
        <p:spPr>
          <a:xfrm rot="19660933">
            <a:off x="7270584" y="3013501"/>
            <a:ext cx="3341641" cy="830997"/>
          </a:xfrm>
          <a:prstGeom prst="rect">
            <a:avLst/>
          </a:prstGeom>
          <a:noFill/>
        </p:spPr>
        <p:txBody>
          <a:bodyPr wrap="square" rtlCol="0">
            <a:spAutoFit/>
          </a:bodyPr>
          <a:lstStyle/>
          <a:p>
            <a:pPr algn="ctr"/>
            <a:r>
              <a:rPr lang="pl-PL" sz="4800" b="1" dirty="0">
                <a:solidFill>
                  <a:schemeClr val="bg1">
                    <a:lumMod val="85000"/>
                  </a:schemeClr>
                </a:solidFill>
              </a:rPr>
              <a:t>EXAMPLE</a:t>
            </a:r>
            <a:endParaRPr lang="en-GB" sz="4800" b="1" dirty="0">
              <a:solidFill>
                <a:schemeClr val="bg1">
                  <a:lumMod val="85000"/>
                </a:schemeClr>
              </a:solidFill>
            </a:endParaRPr>
          </a:p>
        </p:txBody>
      </p:sp>
      <p:sp>
        <p:nvSpPr>
          <p:cNvPr id="18" name="TextBox 17">
            <a:extLst>
              <a:ext uri="{FF2B5EF4-FFF2-40B4-BE49-F238E27FC236}">
                <a16:creationId xmlns:a16="http://schemas.microsoft.com/office/drawing/2014/main" id="{F4D150D5-304C-2D2C-85D6-08E7D9830A2E}"/>
              </a:ext>
            </a:extLst>
          </p:cNvPr>
          <p:cNvSpPr txBox="1"/>
          <p:nvPr/>
        </p:nvSpPr>
        <p:spPr>
          <a:xfrm rot="19660933">
            <a:off x="1460745" y="3141257"/>
            <a:ext cx="3341641" cy="830997"/>
          </a:xfrm>
          <a:prstGeom prst="rect">
            <a:avLst/>
          </a:prstGeom>
          <a:noFill/>
        </p:spPr>
        <p:txBody>
          <a:bodyPr wrap="square" rtlCol="0">
            <a:spAutoFit/>
          </a:bodyPr>
          <a:lstStyle/>
          <a:p>
            <a:pPr algn="ctr"/>
            <a:r>
              <a:rPr lang="pl-PL" sz="4800" b="1" dirty="0">
                <a:solidFill>
                  <a:schemeClr val="bg1">
                    <a:lumMod val="85000"/>
                  </a:schemeClr>
                </a:solidFill>
              </a:rPr>
              <a:t>EXAMPLE</a:t>
            </a:r>
            <a:endParaRPr lang="en-GB" sz="4800" b="1" dirty="0">
              <a:solidFill>
                <a:schemeClr val="bg1">
                  <a:lumMod val="85000"/>
                </a:schemeClr>
              </a:solidFill>
            </a:endParaRPr>
          </a:p>
        </p:txBody>
      </p:sp>
      <p:sp>
        <p:nvSpPr>
          <p:cNvPr id="46" name="Title 5">
            <a:extLst>
              <a:ext uri="{FF2B5EF4-FFF2-40B4-BE49-F238E27FC236}">
                <a16:creationId xmlns:a16="http://schemas.microsoft.com/office/drawing/2014/main" id="{BE2F6A99-DD55-62A8-DC26-FC7E2C3B171C}"/>
              </a:ext>
            </a:extLst>
          </p:cNvPr>
          <p:cNvSpPr>
            <a:spLocks noGrp="1"/>
          </p:cNvSpPr>
          <p:nvPr>
            <p:ph type="title"/>
          </p:nvPr>
        </p:nvSpPr>
        <p:spPr>
          <a:xfrm>
            <a:off x="-1" y="12799"/>
            <a:ext cx="12192001" cy="811924"/>
          </a:xfrm>
        </p:spPr>
        <p:txBody>
          <a:bodyPr numCol="1">
            <a:noAutofit/>
          </a:bodyPr>
          <a:lstStyle/>
          <a:p>
            <a:pPr algn="ctr"/>
            <a:r>
              <a:rPr lang="en-GB" dirty="0">
                <a:sym typeface="Wingdings" panose="05000000000000000000" pitchFamily="2" charset="2"/>
              </a:rPr>
              <a:t>SERIALISATION</a:t>
            </a:r>
          </a:p>
        </p:txBody>
      </p:sp>
      <p:sp>
        <p:nvSpPr>
          <p:cNvPr id="47" name="Title 5">
            <a:extLst>
              <a:ext uri="{FF2B5EF4-FFF2-40B4-BE49-F238E27FC236}">
                <a16:creationId xmlns:a16="http://schemas.microsoft.com/office/drawing/2014/main" id="{1CD4F317-92FE-C60A-E5B6-9B9FCE84D2DA}"/>
              </a:ext>
            </a:extLst>
          </p:cNvPr>
          <p:cNvSpPr txBox="1">
            <a:spLocks/>
          </p:cNvSpPr>
          <p:nvPr/>
        </p:nvSpPr>
        <p:spPr>
          <a:xfrm>
            <a:off x="6168043" y="1016980"/>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3200" dirty="0">
                <a:sym typeface="Wingdings" panose="05000000000000000000" pitchFamily="2" charset="2"/>
              </a:rPr>
              <a:t>JSON</a:t>
            </a:r>
            <a:endParaRPr lang="en-GB" sz="3200" dirty="0"/>
          </a:p>
        </p:txBody>
      </p:sp>
      <p:sp>
        <p:nvSpPr>
          <p:cNvPr id="3" name="TextBox 2">
            <a:extLst>
              <a:ext uri="{FF2B5EF4-FFF2-40B4-BE49-F238E27FC236}">
                <a16:creationId xmlns:a16="http://schemas.microsoft.com/office/drawing/2014/main" id="{44289D42-A9A3-C04C-0070-E5AC3B02A32D}"/>
              </a:ext>
            </a:extLst>
          </p:cNvPr>
          <p:cNvSpPr txBox="1"/>
          <p:nvPr/>
        </p:nvSpPr>
        <p:spPr>
          <a:xfrm>
            <a:off x="857935" y="2644168"/>
            <a:ext cx="4547260" cy="2062103"/>
          </a:xfrm>
          <a:prstGeom prst="rect">
            <a:avLst/>
          </a:prstGeom>
          <a:noFill/>
        </p:spPr>
        <p:txBody>
          <a:bodyPr wrap="square">
            <a:spAutoFit/>
          </a:bodyPr>
          <a:lstStyle/>
          <a:p>
            <a:r>
              <a:rPr lang="en-GB" sz="1600" dirty="0">
                <a:latin typeface="Consolas" panose="020B0609020204030204" pitchFamily="49" charset="0"/>
              </a:rPr>
              <a:t>#1222=IFCWALL('2JUHrTM_j3UxZiBnyBfByx',$,'Wall',$,</a:t>
            </a:r>
            <a:r>
              <a:rPr lang="pl-PL" sz="1600" dirty="0">
                <a:latin typeface="Consolas" panose="020B0609020204030204" pitchFamily="49" charset="0"/>
              </a:rPr>
              <a:t> </a:t>
            </a:r>
            <a:r>
              <a:rPr lang="en-GB" sz="1600" dirty="0">
                <a:latin typeface="Consolas" panose="020B0609020204030204" pitchFamily="49" charset="0"/>
              </a:rPr>
              <a:t>$,#1235,#1230,$,$);</a:t>
            </a:r>
          </a:p>
          <a:p>
            <a:r>
              <a:rPr lang="en-GB" sz="1600" dirty="0">
                <a:latin typeface="Consolas" panose="020B0609020204030204" pitchFamily="49" charset="0"/>
              </a:rPr>
              <a:t>#1246=IFCPROPERTYSET('017DhTHfz2SQuDevWB7$cd',$,'Pset_WallCommon',$,(#1248));</a:t>
            </a:r>
          </a:p>
          <a:p>
            <a:r>
              <a:rPr lang="en-GB" sz="1600" dirty="0">
                <a:latin typeface="Consolas" panose="020B0609020204030204" pitchFamily="49" charset="0"/>
              </a:rPr>
              <a:t>#1247=IFCRELDEFINESBYPROPERTIES('03_1n3Fhr6PvL$B3XeImau',$,$,$,(#1222),#1246);</a:t>
            </a:r>
          </a:p>
          <a:p>
            <a:r>
              <a:rPr lang="en-GB" sz="1600" dirty="0">
                <a:latin typeface="Consolas" panose="020B0609020204030204" pitchFamily="49" charset="0"/>
              </a:rPr>
              <a:t>#1248=IFCPROPERTYSINGLEVALUE('IsExternal',$,IFCBOOLEAN(.T.),$);</a:t>
            </a:r>
          </a:p>
        </p:txBody>
      </p:sp>
      <p:sp>
        <p:nvSpPr>
          <p:cNvPr id="2" name="TextBox 1">
            <a:extLst>
              <a:ext uri="{FF2B5EF4-FFF2-40B4-BE49-F238E27FC236}">
                <a16:creationId xmlns:a16="http://schemas.microsoft.com/office/drawing/2014/main" id="{C922FE1D-EB4D-BF8B-E8F8-9C8CD93FA370}"/>
              </a:ext>
            </a:extLst>
          </p:cNvPr>
          <p:cNvSpPr txBox="1"/>
          <p:nvPr/>
        </p:nvSpPr>
        <p:spPr>
          <a:xfrm>
            <a:off x="6724212" y="2184618"/>
            <a:ext cx="5072713" cy="3539430"/>
          </a:xfrm>
          <a:prstGeom prst="rect">
            <a:avLst/>
          </a:prstGeom>
          <a:noFill/>
        </p:spPr>
        <p:txBody>
          <a:bodyPr wrap="square">
            <a:spAutoFit/>
          </a:bodyPr>
          <a:lstStyle/>
          <a:p>
            <a:r>
              <a:rPr lang="en-GB" sz="1600" dirty="0">
                <a:latin typeface="Consolas" panose="020B0609020204030204" pitchFamily="49" charset="0"/>
              </a:rPr>
              <a:t>{"path": "93791d5d-5beb-437b-b8ec-2f1f0ba4bf3b",</a:t>
            </a:r>
          </a:p>
          <a:p>
            <a:r>
              <a:rPr lang="en-GB" sz="1600" dirty="0">
                <a:latin typeface="Consolas" panose="020B0609020204030204" pitchFamily="49" charset="0"/>
              </a:rPr>
              <a:t> </a:t>
            </a:r>
            <a:r>
              <a:rPr lang="pl-PL" sz="1600" dirty="0">
                <a:latin typeface="Consolas" panose="020B0609020204030204" pitchFamily="49" charset="0"/>
              </a:rPr>
              <a:t>   </a:t>
            </a:r>
            <a:r>
              <a:rPr lang="en-GB" sz="1600" dirty="0">
                <a:latin typeface="Consolas" panose="020B0609020204030204" pitchFamily="49" charset="0"/>
              </a:rPr>
              <a:t>"attributes": {</a:t>
            </a:r>
          </a:p>
          <a:p>
            <a:r>
              <a:rPr lang="pl-PL" sz="1600" dirty="0">
                <a:latin typeface="Consolas" panose="020B0609020204030204" pitchFamily="49" charset="0"/>
              </a:rPr>
              <a:t>        </a:t>
            </a:r>
            <a:r>
              <a:rPr lang="en-GB" sz="1600" dirty="0">
                <a:latin typeface="Consolas" panose="020B0609020204030204" pitchFamily="49" charset="0"/>
              </a:rPr>
              <a:t>"</a:t>
            </a:r>
            <a:r>
              <a:rPr lang="en-GB" sz="1600" dirty="0" err="1">
                <a:latin typeface="Consolas" panose="020B0609020204030204" pitchFamily="49" charset="0"/>
              </a:rPr>
              <a:t>bsi</a:t>
            </a:r>
            <a:r>
              <a:rPr lang="en-GB" sz="1600" dirty="0">
                <a:latin typeface="Consolas" panose="020B0609020204030204" pitchFamily="49" charset="0"/>
              </a:rPr>
              <a:t>::</a:t>
            </a:r>
            <a:r>
              <a:rPr lang="en-GB" sz="1600" dirty="0" err="1">
                <a:latin typeface="Consolas" panose="020B0609020204030204" pitchFamily="49" charset="0"/>
              </a:rPr>
              <a:t>ifc</a:t>
            </a:r>
            <a:r>
              <a:rPr lang="en-GB" sz="1600" dirty="0">
                <a:latin typeface="Consolas" panose="020B0609020204030204" pitchFamily="49" charset="0"/>
              </a:rPr>
              <a:t>::class": {</a:t>
            </a:r>
          </a:p>
          <a:p>
            <a:r>
              <a:rPr lang="pl-PL" sz="1600" dirty="0">
                <a:latin typeface="Consolas" panose="020B0609020204030204" pitchFamily="49" charset="0"/>
              </a:rPr>
              <a:t>        </a:t>
            </a:r>
            <a:r>
              <a:rPr lang="en-GB" sz="1600" dirty="0">
                <a:latin typeface="Consolas" panose="020B0609020204030204" pitchFamily="49" charset="0"/>
              </a:rPr>
              <a:t>"code": "</a:t>
            </a:r>
            <a:r>
              <a:rPr lang="en-GB" sz="1600" dirty="0" err="1">
                <a:latin typeface="Consolas" panose="020B0609020204030204" pitchFamily="49" charset="0"/>
              </a:rPr>
              <a:t>IfcWall</a:t>
            </a:r>
            <a:r>
              <a:rPr lang="en-GB" sz="1600" dirty="0">
                <a:latin typeface="Consolas" panose="020B0609020204030204" pitchFamily="49" charset="0"/>
              </a:rPr>
              <a:t>",</a:t>
            </a:r>
          </a:p>
          <a:p>
            <a:r>
              <a:rPr lang="pl-PL" sz="1600" dirty="0">
                <a:latin typeface="Consolas" panose="020B0609020204030204" pitchFamily="49" charset="0"/>
              </a:rPr>
              <a:t>        </a:t>
            </a:r>
            <a:r>
              <a:rPr lang="en-GB" sz="1600" dirty="0">
                <a:latin typeface="Consolas" panose="020B0609020204030204" pitchFamily="49" charset="0"/>
              </a:rPr>
              <a:t>"</a:t>
            </a:r>
            <a:r>
              <a:rPr lang="en-GB" sz="1600" dirty="0" err="1">
                <a:latin typeface="Consolas" panose="020B0609020204030204" pitchFamily="49" charset="0"/>
              </a:rPr>
              <a:t>uri</a:t>
            </a:r>
            <a:r>
              <a:rPr lang="en-GB" sz="1600" dirty="0">
                <a:latin typeface="Consolas" panose="020B0609020204030204" pitchFamily="49" charset="0"/>
              </a:rPr>
              <a:t>": "https://identifier.</a:t>
            </a:r>
            <a:r>
              <a:rPr lang="pl-PL" sz="1600" dirty="0">
                <a:latin typeface="Consolas" panose="020B0609020204030204" pitchFamily="49" charset="0"/>
              </a:rPr>
              <a:t>...</a:t>
            </a:r>
            <a:r>
              <a:rPr lang="en-GB" sz="1600" dirty="0">
                <a:latin typeface="Consolas" panose="020B0609020204030204" pitchFamily="49" charset="0"/>
              </a:rPr>
              <a:t>/</a:t>
            </a:r>
            <a:r>
              <a:rPr lang="en-GB" sz="1600" dirty="0" err="1">
                <a:latin typeface="Consolas" panose="020B0609020204030204" pitchFamily="49" charset="0"/>
              </a:rPr>
              <a:t>ifc</a:t>
            </a:r>
            <a:r>
              <a:rPr lang="en-GB" sz="1600" dirty="0">
                <a:latin typeface="Consolas" panose="020B0609020204030204" pitchFamily="49" charset="0"/>
              </a:rPr>
              <a:t>/4.3/class/</a:t>
            </a:r>
            <a:r>
              <a:rPr lang="en-GB" sz="1600" dirty="0" err="1">
                <a:latin typeface="Consolas" panose="020B0609020204030204" pitchFamily="49" charset="0"/>
              </a:rPr>
              <a:t>IfcWall</a:t>
            </a:r>
            <a:r>
              <a:rPr lang="en-GB" sz="1600" dirty="0">
                <a:latin typeface="Consolas" panose="020B0609020204030204" pitchFamily="49" charset="0"/>
              </a:rPr>
              <a:t>"</a:t>
            </a:r>
          </a:p>
          <a:p>
            <a:r>
              <a:rPr lang="en-GB" sz="1600" dirty="0">
                <a:latin typeface="Consolas" panose="020B0609020204030204" pitchFamily="49" charset="0"/>
              </a:rPr>
              <a:t>}}},</a:t>
            </a:r>
          </a:p>
          <a:p>
            <a:r>
              <a:rPr lang="en-GB" sz="1600" dirty="0">
                <a:latin typeface="Consolas" panose="020B0609020204030204" pitchFamily="49" charset="0"/>
              </a:rPr>
              <a:t>{"path": "93791d5d-5beb-437b-b8ec-2f1f0ba4bf3b",</a:t>
            </a:r>
          </a:p>
          <a:p>
            <a:r>
              <a:rPr lang="en-GB" sz="1600" dirty="0">
                <a:latin typeface="Consolas" panose="020B0609020204030204" pitchFamily="49" charset="0"/>
              </a:rPr>
              <a:t> </a:t>
            </a:r>
            <a:r>
              <a:rPr lang="pl-PL" sz="1600" dirty="0">
                <a:latin typeface="Consolas" panose="020B0609020204030204" pitchFamily="49" charset="0"/>
              </a:rPr>
              <a:t>    </a:t>
            </a:r>
            <a:r>
              <a:rPr lang="en-GB" sz="1600" dirty="0">
                <a:latin typeface="Consolas" panose="020B0609020204030204" pitchFamily="49" charset="0"/>
              </a:rPr>
              <a:t>"attributes": {</a:t>
            </a:r>
          </a:p>
          <a:p>
            <a:r>
              <a:rPr lang="pl-PL" sz="1600" dirty="0">
                <a:latin typeface="Consolas" panose="020B0609020204030204" pitchFamily="49" charset="0"/>
              </a:rPr>
              <a:t>         </a:t>
            </a:r>
            <a:r>
              <a:rPr lang="en-GB" sz="1600" dirty="0">
                <a:latin typeface="Consolas" panose="020B0609020204030204" pitchFamily="49" charset="0"/>
              </a:rPr>
              <a:t>"</a:t>
            </a:r>
            <a:r>
              <a:rPr lang="en-GB" sz="1600" dirty="0" err="1">
                <a:latin typeface="Consolas" panose="020B0609020204030204" pitchFamily="49" charset="0"/>
              </a:rPr>
              <a:t>bsi</a:t>
            </a:r>
            <a:r>
              <a:rPr lang="en-GB" sz="1600" dirty="0">
                <a:latin typeface="Consolas" panose="020B0609020204030204" pitchFamily="49" charset="0"/>
              </a:rPr>
              <a:t>::</a:t>
            </a:r>
            <a:r>
              <a:rPr lang="en-GB" sz="1600" dirty="0" err="1">
                <a:latin typeface="Consolas" panose="020B0609020204030204" pitchFamily="49" charset="0"/>
              </a:rPr>
              <a:t>ifc</a:t>
            </a:r>
            <a:r>
              <a:rPr lang="en-GB" sz="1600" dirty="0">
                <a:latin typeface="Consolas" panose="020B0609020204030204" pitchFamily="49" charset="0"/>
              </a:rPr>
              <a:t>::prop::</a:t>
            </a:r>
            <a:r>
              <a:rPr lang="en-GB" sz="1600" dirty="0" err="1">
                <a:latin typeface="Consolas" panose="020B0609020204030204" pitchFamily="49" charset="0"/>
              </a:rPr>
              <a:t>IsExternal</a:t>
            </a:r>
            <a:r>
              <a:rPr lang="en-GB" sz="1600" dirty="0">
                <a:latin typeface="Consolas" panose="020B0609020204030204" pitchFamily="49" charset="0"/>
              </a:rPr>
              <a:t>": true</a:t>
            </a:r>
          </a:p>
          <a:p>
            <a:r>
              <a:rPr lang="en-GB" sz="1600" dirty="0">
                <a:latin typeface="Consolas" panose="020B0609020204030204" pitchFamily="49" charset="0"/>
              </a:rPr>
              <a:t>}},</a:t>
            </a:r>
            <a:endParaRPr lang="en-GB" sz="1200" dirty="0">
              <a:latin typeface="Consolas" panose="020B0609020204030204" pitchFamily="49" charset="0"/>
            </a:endParaRPr>
          </a:p>
        </p:txBody>
      </p:sp>
      <p:sp>
        <p:nvSpPr>
          <p:cNvPr id="8" name="Rectangle 7">
            <a:extLst>
              <a:ext uri="{FF2B5EF4-FFF2-40B4-BE49-F238E27FC236}">
                <a16:creationId xmlns:a16="http://schemas.microsoft.com/office/drawing/2014/main" id="{FA0D2A8D-E456-1BBC-5BC6-8B41B217830F}"/>
              </a:ext>
            </a:extLst>
          </p:cNvPr>
          <p:cNvSpPr/>
          <p:nvPr/>
        </p:nvSpPr>
        <p:spPr>
          <a:xfrm>
            <a:off x="-195201" y="6614137"/>
            <a:ext cx="12457216" cy="271863"/>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pl-PL" sz="1200" dirty="0" err="1"/>
              <a:t>Disclaimer</a:t>
            </a:r>
            <a:r>
              <a:rPr lang="pl-PL" sz="1200" dirty="0"/>
              <a:t>: in </a:t>
            </a:r>
            <a:r>
              <a:rPr lang="pl-PL" sz="1200" dirty="0" err="1"/>
              <a:t>both</a:t>
            </a:r>
            <a:r>
              <a:rPr lang="pl-PL" sz="1200" dirty="0"/>
              <a:t> </a:t>
            </a:r>
            <a:r>
              <a:rPr lang="pl-PL" sz="1200" dirty="0" err="1"/>
              <a:t>approaches</a:t>
            </a:r>
            <a:r>
              <a:rPr lang="pl-PL" sz="1200" dirty="0"/>
              <a:t> </a:t>
            </a:r>
            <a:r>
              <a:rPr lang="pl-PL" sz="1200" dirty="0" err="1"/>
              <a:t>other</a:t>
            </a:r>
            <a:r>
              <a:rPr lang="pl-PL" sz="1200" dirty="0"/>
              <a:t> </a:t>
            </a:r>
            <a:r>
              <a:rPr lang="pl-PL" sz="1200" dirty="0" err="1"/>
              <a:t>serialisations</a:t>
            </a:r>
            <a:r>
              <a:rPr lang="pl-PL" sz="1200" dirty="0"/>
              <a:t> </a:t>
            </a:r>
            <a:r>
              <a:rPr lang="pl-PL" sz="1200" dirty="0" err="1"/>
              <a:t>are</a:t>
            </a:r>
            <a:r>
              <a:rPr lang="pl-PL" sz="1200" dirty="0"/>
              <a:t> </a:t>
            </a:r>
            <a:r>
              <a:rPr lang="pl-PL" sz="1200" dirty="0" err="1"/>
              <a:t>allowed</a:t>
            </a:r>
            <a:r>
              <a:rPr lang="pl-PL" sz="1200" dirty="0"/>
              <a:t> and in </a:t>
            </a:r>
            <a:r>
              <a:rPr lang="pl-PL" sz="1200" dirty="0" err="1"/>
              <a:t>use</a:t>
            </a:r>
            <a:r>
              <a:rPr lang="pl-PL" sz="1200" dirty="0"/>
              <a:t> (</a:t>
            </a:r>
            <a:r>
              <a:rPr lang="pl-PL" sz="1200" dirty="0" err="1"/>
              <a:t>xml</a:t>
            </a:r>
            <a:r>
              <a:rPr lang="pl-PL" sz="1200" dirty="0"/>
              <a:t>, </a:t>
            </a:r>
            <a:r>
              <a:rPr lang="pl-PL" sz="1200" dirty="0" err="1"/>
              <a:t>json</a:t>
            </a:r>
            <a:r>
              <a:rPr lang="pl-PL" sz="1200" dirty="0"/>
              <a:t> </a:t>
            </a:r>
            <a:r>
              <a:rPr lang="pl-PL" sz="1200" dirty="0" err="1"/>
              <a:t>etc</a:t>
            </a:r>
            <a:r>
              <a:rPr lang="pl-PL" sz="1200" dirty="0"/>
              <a:t>)</a:t>
            </a:r>
            <a:endParaRPr lang="en-GB" sz="1200" dirty="0"/>
          </a:p>
        </p:txBody>
      </p:sp>
      <p:sp>
        <p:nvSpPr>
          <p:cNvPr id="4" name="Title 5">
            <a:extLst>
              <a:ext uri="{FF2B5EF4-FFF2-40B4-BE49-F238E27FC236}">
                <a16:creationId xmlns:a16="http://schemas.microsoft.com/office/drawing/2014/main" id="{850AB437-09C4-E354-D099-D19B671E7901}"/>
              </a:ext>
            </a:extLst>
          </p:cNvPr>
          <p:cNvSpPr txBox="1">
            <a:spLocks/>
          </p:cNvSpPr>
          <p:nvPr/>
        </p:nvSpPr>
        <p:spPr>
          <a:xfrm>
            <a:off x="131888" y="1153278"/>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STEP (SPF)</a:t>
            </a:r>
            <a:endParaRPr lang="en-GB" sz="3200" dirty="0"/>
          </a:p>
        </p:txBody>
      </p:sp>
    </p:spTree>
    <p:extLst>
      <p:ext uri="{BB962C8B-B14F-4D97-AF65-F5344CB8AC3E}">
        <p14:creationId xmlns:p14="http://schemas.microsoft.com/office/powerpoint/2010/main" val="39911558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E3DC1C-CE13-39B3-0E40-F5CEBC7FF93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E2269A3-3132-14E5-16F9-FB7E2B211168}"/>
              </a:ext>
            </a:extLst>
          </p:cNvPr>
          <p:cNvSpPr txBox="1"/>
          <p:nvPr/>
        </p:nvSpPr>
        <p:spPr>
          <a:xfrm rot="19660933">
            <a:off x="679996" y="3296652"/>
            <a:ext cx="3341641" cy="830997"/>
          </a:xfrm>
          <a:prstGeom prst="rect">
            <a:avLst/>
          </a:prstGeom>
          <a:noFill/>
        </p:spPr>
        <p:txBody>
          <a:bodyPr wrap="square" rtlCol="0">
            <a:spAutoFit/>
          </a:bodyPr>
          <a:lstStyle/>
          <a:p>
            <a:pPr algn="ctr"/>
            <a:r>
              <a:rPr lang="pl-PL" sz="4800" b="1" dirty="0">
                <a:solidFill>
                  <a:schemeClr val="bg1">
                    <a:lumMod val="85000"/>
                  </a:schemeClr>
                </a:solidFill>
              </a:rPr>
              <a:t>EXAMPLE</a:t>
            </a:r>
            <a:endParaRPr lang="en-GB" sz="4800" b="1" dirty="0">
              <a:solidFill>
                <a:schemeClr val="bg1">
                  <a:lumMod val="85000"/>
                </a:schemeClr>
              </a:solidFill>
            </a:endParaRPr>
          </a:p>
        </p:txBody>
      </p:sp>
      <p:sp>
        <p:nvSpPr>
          <p:cNvPr id="47" name="Title 5">
            <a:extLst>
              <a:ext uri="{FF2B5EF4-FFF2-40B4-BE49-F238E27FC236}">
                <a16:creationId xmlns:a16="http://schemas.microsoft.com/office/drawing/2014/main" id="{E5CFBA73-BCDD-3272-1C64-1AC67D8C314A}"/>
              </a:ext>
            </a:extLst>
          </p:cNvPr>
          <p:cNvSpPr txBox="1">
            <a:spLocks/>
          </p:cNvSpPr>
          <p:nvPr/>
        </p:nvSpPr>
        <p:spPr>
          <a:xfrm>
            <a:off x="6168043" y="1016980"/>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3200" dirty="0">
                <a:sym typeface="Wingdings" panose="05000000000000000000" pitchFamily="2" charset="2"/>
              </a:rPr>
              <a:t>JSON </a:t>
            </a:r>
            <a:r>
              <a:rPr lang="en-GB" sz="3200" dirty="0">
                <a:sym typeface="Wingdings" panose="05000000000000000000" pitchFamily="2" charset="2"/>
              </a:rPr>
              <a:t>Schema</a:t>
            </a:r>
            <a:endParaRPr lang="en-GB" sz="3200" dirty="0"/>
          </a:p>
        </p:txBody>
      </p:sp>
      <p:sp>
        <p:nvSpPr>
          <p:cNvPr id="3" name="TextBox 2">
            <a:extLst>
              <a:ext uri="{FF2B5EF4-FFF2-40B4-BE49-F238E27FC236}">
                <a16:creationId xmlns:a16="http://schemas.microsoft.com/office/drawing/2014/main" id="{D8054C81-9C4B-0293-A17B-BA774609910A}"/>
              </a:ext>
            </a:extLst>
          </p:cNvPr>
          <p:cNvSpPr txBox="1"/>
          <p:nvPr/>
        </p:nvSpPr>
        <p:spPr>
          <a:xfrm>
            <a:off x="556113" y="2039777"/>
            <a:ext cx="5170917" cy="3970318"/>
          </a:xfrm>
          <a:prstGeom prst="rect">
            <a:avLst/>
          </a:prstGeom>
          <a:noFill/>
        </p:spPr>
        <p:txBody>
          <a:bodyPr wrap="square">
            <a:spAutoFit/>
          </a:bodyPr>
          <a:lstStyle/>
          <a:p>
            <a:r>
              <a:rPr lang="pl-PL" sz="1400" dirty="0">
                <a:latin typeface="Consolas" panose="020B0609020204030204" pitchFamily="49" charset="0"/>
              </a:rPr>
              <a:t>ENTITY </a:t>
            </a:r>
            <a:r>
              <a:rPr lang="pl-PL" sz="1400" dirty="0" err="1">
                <a:latin typeface="Consolas" panose="020B0609020204030204" pitchFamily="49" charset="0"/>
              </a:rPr>
              <a:t>IfcWall</a:t>
            </a:r>
            <a:endParaRPr lang="pl-PL" sz="1400" dirty="0">
              <a:latin typeface="Consolas" panose="020B0609020204030204" pitchFamily="49" charset="0"/>
            </a:endParaRPr>
          </a:p>
          <a:p>
            <a:r>
              <a:rPr lang="pl-PL" sz="1400" dirty="0">
                <a:latin typeface="Consolas" panose="020B0609020204030204" pitchFamily="49" charset="0"/>
              </a:rPr>
              <a:t> SUPERTYPE OF (ONEOF</a:t>
            </a:r>
          </a:p>
          <a:p>
            <a:r>
              <a:rPr lang="pl-PL" sz="1400" dirty="0">
                <a:latin typeface="Consolas" panose="020B0609020204030204" pitchFamily="49" charset="0"/>
              </a:rPr>
              <a:t>	(</a:t>
            </a:r>
            <a:r>
              <a:rPr lang="pl-PL" sz="1400" dirty="0" err="1">
                <a:latin typeface="Consolas" panose="020B0609020204030204" pitchFamily="49" charset="0"/>
              </a:rPr>
              <a:t>IfcWallStandardCase</a:t>
            </a:r>
            <a:r>
              <a:rPr lang="pl-PL" sz="1400" dirty="0">
                <a:latin typeface="Consolas" panose="020B0609020204030204" pitchFamily="49" charset="0"/>
              </a:rPr>
              <a:t>))</a:t>
            </a:r>
          </a:p>
          <a:p>
            <a:r>
              <a:rPr lang="pl-PL" sz="1400" dirty="0">
                <a:latin typeface="Consolas" panose="020B0609020204030204" pitchFamily="49" charset="0"/>
              </a:rPr>
              <a:t> SUBTYPE OF (</a:t>
            </a:r>
            <a:r>
              <a:rPr lang="pl-PL" sz="1400" dirty="0" err="1">
                <a:latin typeface="Consolas" panose="020B0609020204030204" pitchFamily="49" charset="0"/>
              </a:rPr>
              <a:t>IfcBuiltElement</a:t>
            </a:r>
            <a:r>
              <a:rPr lang="pl-PL" sz="1400" dirty="0">
                <a:latin typeface="Consolas" panose="020B0609020204030204" pitchFamily="49" charset="0"/>
              </a:rPr>
              <a:t>);</a:t>
            </a:r>
          </a:p>
          <a:p>
            <a:r>
              <a:rPr lang="pl-PL" sz="1400" dirty="0">
                <a:latin typeface="Consolas" panose="020B0609020204030204" pitchFamily="49" charset="0"/>
              </a:rPr>
              <a:t>	</a:t>
            </a:r>
            <a:r>
              <a:rPr lang="pl-PL" sz="1400" dirty="0" err="1">
                <a:latin typeface="Consolas" panose="020B0609020204030204" pitchFamily="49" charset="0"/>
              </a:rPr>
              <a:t>PredefinedType</a:t>
            </a:r>
            <a:r>
              <a:rPr lang="pl-PL" sz="1400" dirty="0">
                <a:latin typeface="Consolas" panose="020B0609020204030204" pitchFamily="49" charset="0"/>
              </a:rPr>
              <a:t> : OPTIONAL </a:t>
            </a:r>
            <a:r>
              <a:rPr lang="pl-PL" sz="1400" dirty="0" err="1">
                <a:latin typeface="Consolas" panose="020B0609020204030204" pitchFamily="49" charset="0"/>
              </a:rPr>
              <a:t>IfcWallTypeEnum</a:t>
            </a:r>
            <a:r>
              <a:rPr lang="pl-PL" sz="1400" dirty="0">
                <a:latin typeface="Consolas" panose="020B0609020204030204" pitchFamily="49" charset="0"/>
              </a:rPr>
              <a:t>;</a:t>
            </a:r>
          </a:p>
          <a:p>
            <a:r>
              <a:rPr lang="pl-PL" sz="1400" dirty="0">
                <a:latin typeface="Consolas" panose="020B0609020204030204" pitchFamily="49" charset="0"/>
              </a:rPr>
              <a:t> WHERE</a:t>
            </a:r>
          </a:p>
          <a:p>
            <a:r>
              <a:rPr lang="pl-PL" sz="1400" dirty="0">
                <a:latin typeface="Consolas" panose="020B0609020204030204" pitchFamily="49" charset="0"/>
              </a:rPr>
              <a:t>	</a:t>
            </a:r>
            <a:r>
              <a:rPr lang="pl-PL" sz="1400" dirty="0" err="1">
                <a:latin typeface="Consolas" panose="020B0609020204030204" pitchFamily="49" charset="0"/>
              </a:rPr>
              <a:t>CorrectPredefinedType</a:t>
            </a:r>
            <a:r>
              <a:rPr lang="pl-PL" sz="1400" dirty="0">
                <a:latin typeface="Consolas" panose="020B0609020204030204" pitchFamily="49" charset="0"/>
              </a:rPr>
              <a:t> : NOT(EXISTS(</a:t>
            </a:r>
            <a:r>
              <a:rPr lang="pl-PL" sz="1400" dirty="0" err="1">
                <a:latin typeface="Consolas" panose="020B0609020204030204" pitchFamily="49" charset="0"/>
              </a:rPr>
              <a:t>PredefinedType</a:t>
            </a:r>
            <a:r>
              <a:rPr lang="pl-PL" sz="1400" dirty="0">
                <a:latin typeface="Consolas" panose="020B0609020204030204" pitchFamily="49" charset="0"/>
              </a:rPr>
              <a:t>)) OR</a:t>
            </a:r>
          </a:p>
          <a:p>
            <a:r>
              <a:rPr lang="pl-PL" sz="1400" dirty="0">
                <a:latin typeface="Consolas" panose="020B0609020204030204" pitchFamily="49" charset="0"/>
              </a:rPr>
              <a:t> (</a:t>
            </a:r>
            <a:r>
              <a:rPr lang="pl-PL" sz="1400" dirty="0" err="1">
                <a:latin typeface="Consolas" panose="020B0609020204030204" pitchFamily="49" charset="0"/>
              </a:rPr>
              <a:t>PredefinedType</a:t>
            </a:r>
            <a:r>
              <a:rPr lang="pl-PL" sz="1400" dirty="0">
                <a:latin typeface="Consolas" panose="020B0609020204030204" pitchFamily="49" charset="0"/>
              </a:rPr>
              <a:t> &lt;&gt; </a:t>
            </a:r>
            <a:r>
              <a:rPr lang="pl-PL" sz="1400" dirty="0" err="1">
                <a:latin typeface="Consolas" panose="020B0609020204030204" pitchFamily="49" charset="0"/>
              </a:rPr>
              <a:t>IfcWallTypeEnum.USERDEFINED</a:t>
            </a:r>
            <a:r>
              <a:rPr lang="pl-PL" sz="1400" dirty="0">
                <a:latin typeface="Consolas" panose="020B0609020204030204" pitchFamily="49" charset="0"/>
              </a:rPr>
              <a:t>) OR</a:t>
            </a:r>
          </a:p>
          <a:p>
            <a:r>
              <a:rPr lang="pl-PL" sz="1400" dirty="0">
                <a:latin typeface="Consolas" panose="020B0609020204030204" pitchFamily="49" charset="0"/>
              </a:rPr>
              <a:t> ((</a:t>
            </a:r>
            <a:r>
              <a:rPr lang="pl-PL" sz="1400" dirty="0" err="1">
                <a:latin typeface="Consolas" panose="020B0609020204030204" pitchFamily="49" charset="0"/>
              </a:rPr>
              <a:t>PredefinedType</a:t>
            </a:r>
            <a:r>
              <a:rPr lang="pl-PL" sz="1400" dirty="0">
                <a:latin typeface="Consolas" panose="020B0609020204030204" pitchFamily="49" charset="0"/>
              </a:rPr>
              <a:t> = </a:t>
            </a:r>
            <a:r>
              <a:rPr lang="pl-PL" sz="1400" dirty="0" err="1">
                <a:latin typeface="Consolas" panose="020B0609020204030204" pitchFamily="49" charset="0"/>
              </a:rPr>
              <a:t>IfcWallTypeEnum.USERDEFINED</a:t>
            </a:r>
            <a:r>
              <a:rPr lang="pl-PL" sz="1400" dirty="0">
                <a:latin typeface="Consolas" panose="020B0609020204030204" pitchFamily="49" charset="0"/>
              </a:rPr>
              <a:t>) AND EXISTS (SELF\</a:t>
            </a:r>
            <a:r>
              <a:rPr lang="pl-PL" sz="1400" dirty="0" err="1">
                <a:latin typeface="Consolas" panose="020B0609020204030204" pitchFamily="49" charset="0"/>
              </a:rPr>
              <a:t>IfcObject.ObjectType</a:t>
            </a:r>
            <a:r>
              <a:rPr lang="pl-PL" sz="1400" dirty="0">
                <a:latin typeface="Consolas" panose="020B0609020204030204" pitchFamily="49" charset="0"/>
              </a:rPr>
              <a:t>));</a:t>
            </a:r>
          </a:p>
          <a:p>
            <a:r>
              <a:rPr lang="pl-PL" sz="1400" dirty="0">
                <a:latin typeface="Consolas" panose="020B0609020204030204" pitchFamily="49" charset="0"/>
              </a:rPr>
              <a:t>	</a:t>
            </a:r>
            <a:r>
              <a:rPr lang="pl-PL" sz="1400" dirty="0" err="1">
                <a:latin typeface="Consolas" panose="020B0609020204030204" pitchFamily="49" charset="0"/>
              </a:rPr>
              <a:t>CorrectTypeAssigned</a:t>
            </a:r>
            <a:r>
              <a:rPr lang="pl-PL" sz="1400" dirty="0">
                <a:latin typeface="Consolas" panose="020B0609020204030204" pitchFamily="49" charset="0"/>
              </a:rPr>
              <a:t> : (SIZEOF(</a:t>
            </a:r>
            <a:r>
              <a:rPr lang="pl-PL" sz="1400" dirty="0" err="1">
                <a:latin typeface="Consolas" panose="020B0609020204030204" pitchFamily="49" charset="0"/>
              </a:rPr>
              <a:t>IsTypedBy</a:t>
            </a:r>
            <a:r>
              <a:rPr lang="pl-PL" sz="1400" dirty="0">
                <a:latin typeface="Consolas" panose="020B0609020204030204" pitchFamily="49" charset="0"/>
              </a:rPr>
              <a:t>) = 0) OR</a:t>
            </a:r>
          </a:p>
          <a:p>
            <a:r>
              <a:rPr lang="pl-PL" sz="1400" dirty="0">
                <a:latin typeface="Consolas" panose="020B0609020204030204" pitchFamily="49" charset="0"/>
              </a:rPr>
              <a:t>  ('IFC4X3_DEV_923b0514.IFCWALLTYPE' IN TYPEOF(SELF\</a:t>
            </a:r>
            <a:r>
              <a:rPr lang="pl-PL" sz="1400" dirty="0" err="1">
                <a:latin typeface="Consolas" panose="020B0609020204030204" pitchFamily="49" charset="0"/>
              </a:rPr>
              <a:t>IfcObject.IsTypedBy</a:t>
            </a:r>
            <a:r>
              <a:rPr lang="pl-PL" sz="1400" dirty="0">
                <a:latin typeface="Consolas" panose="020B0609020204030204" pitchFamily="49" charset="0"/>
              </a:rPr>
              <a:t>[1].</a:t>
            </a:r>
            <a:r>
              <a:rPr lang="pl-PL" sz="1400" dirty="0" err="1">
                <a:latin typeface="Consolas" panose="020B0609020204030204" pitchFamily="49" charset="0"/>
              </a:rPr>
              <a:t>RelatingType</a:t>
            </a:r>
            <a:r>
              <a:rPr lang="pl-PL" sz="1400" dirty="0">
                <a:latin typeface="Consolas" panose="020B0609020204030204" pitchFamily="49" charset="0"/>
              </a:rPr>
              <a:t>));</a:t>
            </a:r>
          </a:p>
          <a:p>
            <a:r>
              <a:rPr lang="pl-PL" sz="1400" dirty="0">
                <a:latin typeface="Consolas" panose="020B0609020204030204" pitchFamily="49" charset="0"/>
              </a:rPr>
              <a:t>END_ENTITY;</a:t>
            </a:r>
          </a:p>
        </p:txBody>
      </p:sp>
      <p:sp>
        <p:nvSpPr>
          <p:cNvPr id="5" name="TextBox 4">
            <a:extLst>
              <a:ext uri="{FF2B5EF4-FFF2-40B4-BE49-F238E27FC236}">
                <a16:creationId xmlns:a16="http://schemas.microsoft.com/office/drawing/2014/main" id="{9634935B-D3C1-B2D7-1C1F-6B6F87DE231B}"/>
              </a:ext>
            </a:extLst>
          </p:cNvPr>
          <p:cNvSpPr txBox="1"/>
          <p:nvPr/>
        </p:nvSpPr>
        <p:spPr>
          <a:xfrm rot="19660933">
            <a:off x="7048832" y="3025951"/>
            <a:ext cx="3341641" cy="830997"/>
          </a:xfrm>
          <a:prstGeom prst="rect">
            <a:avLst/>
          </a:prstGeom>
          <a:noFill/>
        </p:spPr>
        <p:txBody>
          <a:bodyPr wrap="square" rtlCol="0">
            <a:spAutoFit/>
          </a:bodyPr>
          <a:lstStyle/>
          <a:p>
            <a:pPr algn="ctr"/>
            <a:r>
              <a:rPr lang="pl-PL" sz="4800" b="1" dirty="0">
                <a:solidFill>
                  <a:schemeClr val="bg1">
                    <a:lumMod val="85000"/>
                  </a:schemeClr>
                </a:solidFill>
              </a:rPr>
              <a:t>EXAMPLE</a:t>
            </a:r>
            <a:endParaRPr lang="en-GB" sz="4800" b="1" dirty="0">
              <a:solidFill>
                <a:schemeClr val="bg1">
                  <a:lumMod val="85000"/>
                </a:schemeClr>
              </a:solidFill>
            </a:endParaRPr>
          </a:p>
        </p:txBody>
      </p:sp>
      <p:sp>
        <p:nvSpPr>
          <p:cNvPr id="2" name="TextBox 1">
            <a:extLst>
              <a:ext uri="{FF2B5EF4-FFF2-40B4-BE49-F238E27FC236}">
                <a16:creationId xmlns:a16="http://schemas.microsoft.com/office/drawing/2014/main" id="{BC58C319-C919-ED79-A11F-32D52ED04667}"/>
              </a:ext>
            </a:extLst>
          </p:cNvPr>
          <p:cNvSpPr txBox="1"/>
          <p:nvPr/>
        </p:nvSpPr>
        <p:spPr>
          <a:xfrm>
            <a:off x="6988500" y="2039777"/>
            <a:ext cx="4251154" cy="4278094"/>
          </a:xfrm>
          <a:prstGeom prst="rect">
            <a:avLst/>
          </a:prstGeom>
          <a:noFill/>
        </p:spPr>
        <p:txBody>
          <a:bodyPr wrap="square">
            <a:spAutoFit/>
          </a:bodyPr>
          <a:lstStyle/>
          <a:p>
            <a:r>
              <a:rPr lang="pl-PL" sz="1600" dirty="0">
                <a:latin typeface="Consolas" panose="020B0609020204030204" pitchFamily="49" charset="0"/>
              </a:rPr>
              <a:t>{</a:t>
            </a:r>
          </a:p>
          <a:p>
            <a:r>
              <a:rPr lang="pl-PL" sz="1600" dirty="0">
                <a:latin typeface="Consolas" panose="020B0609020204030204" pitchFamily="49" charset="0"/>
              </a:rPr>
              <a:t>  "$id": "https://example.com/identification.schema.json",</a:t>
            </a:r>
          </a:p>
          <a:p>
            <a:r>
              <a:rPr lang="pl-PL" sz="1600" dirty="0">
                <a:latin typeface="Consolas" panose="020B0609020204030204" pitchFamily="49" charset="0"/>
              </a:rPr>
              <a:t>  "$</a:t>
            </a:r>
            <a:r>
              <a:rPr lang="pl-PL" sz="1600" dirty="0" err="1">
                <a:latin typeface="Consolas" panose="020B0609020204030204" pitchFamily="49" charset="0"/>
              </a:rPr>
              <a:t>schema</a:t>
            </a:r>
            <a:r>
              <a:rPr lang="pl-PL" sz="1600" dirty="0">
                <a:latin typeface="Consolas" panose="020B0609020204030204" pitchFamily="49" charset="0"/>
              </a:rPr>
              <a:t>": "https://json-schema.org/draft/2020-12/schema",</a:t>
            </a:r>
          </a:p>
          <a:p>
            <a:r>
              <a:rPr lang="pl-PL" sz="1600" dirty="0">
                <a:latin typeface="Consolas" panose="020B0609020204030204" pitchFamily="49" charset="0"/>
              </a:rPr>
              <a:t>  "x-ifc5-id": "</a:t>
            </a:r>
            <a:r>
              <a:rPr lang="pl-PL" sz="1600" dirty="0" err="1">
                <a:latin typeface="Consolas" panose="020B0609020204030204" pitchFamily="49" charset="0"/>
              </a:rPr>
              <a:t>examples</a:t>
            </a:r>
            <a:r>
              <a:rPr lang="pl-PL" sz="1600" dirty="0">
                <a:latin typeface="Consolas" panose="020B0609020204030204" pitchFamily="49" charset="0"/>
              </a:rPr>
              <a:t>::ifc5::</a:t>
            </a:r>
            <a:r>
              <a:rPr lang="pl-PL" sz="1600" dirty="0" err="1">
                <a:latin typeface="Consolas" panose="020B0609020204030204" pitchFamily="49" charset="0"/>
              </a:rPr>
              <a:t>identification</a:t>
            </a:r>
            <a:r>
              <a:rPr lang="pl-PL" sz="1600" dirty="0">
                <a:latin typeface="Consolas" panose="020B0609020204030204" pitchFamily="49" charset="0"/>
              </a:rPr>
              <a:t>",</a:t>
            </a:r>
          </a:p>
          <a:p>
            <a:r>
              <a:rPr lang="pl-PL" sz="1600" dirty="0">
                <a:latin typeface="Consolas" panose="020B0609020204030204" pitchFamily="49" charset="0"/>
              </a:rPr>
              <a:t>  "</a:t>
            </a:r>
            <a:r>
              <a:rPr lang="pl-PL" sz="1600" dirty="0" err="1">
                <a:latin typeface="Consolas" panose="020B0609020204030204" pitchFamily="49" charset="0"/>
              </a:rPr>
              <a:t>title</a:t>
            </a:r>
            <a:r>
              <a:rPr lang="pl-PL" sz="1600" dirty="0">
                <a:latin typeface="Consolas" panose="020B0609020204030204" pitchFamily="49" charset="0"/>
              </a:rPr>
              <a:t>": "</a:t>
            </a:r>
            <a:r>
              <a:rPr lang="pl-PL" sz="1600" dirty="0" err="1">
                <a:latin typeface="Consolas" panose="020B0609020204030204" pitchFamily="49" charset="0"/>
              </a:rPr>
              <a:t>identification</a:t>
            </a:r>
            <a:r>
              <a:rPr lang="pl-PL" sz="1600" dirty="0">
                <a:latin typeface="Consolas" panose="020B0609020204030204" pitchFamily="49" charset="0"/>
              </a:rPr>
              <a:t>",</a:t>
            </a:r>
          </a:p>
          <a:p>
            <a:r>
              <a:rPr lang="pl-PL" sz="1600" dirty="0">
                <a:latin typeface="Consolas" panose="020B0609020204030204" pitchFamily="49" charset="0"/>
              </a:rPr>
              <a:t>  "</a:t>
            </a:r>
            <a:r>
              <a:rPr lang="pl-PL" sz="1600" dirty="0" err="1">
                <a:latin typeface="Consolas" panose="020B0609020204030204" pitchFamily="49" charset="0"/>
              </a:rPr>
              <a:t>type</a:t>
            </a:r>
            <a:r>
              <a:rPr lang="pl-PL" sz="1600" dirty="0">
                <a:latin typeface="Consolas" panose="020B0609020204030204" pitchFamily="49" charset="0"/>
              </a:rPr>
              <a:t>": "</a:t>
            </a:r>
            <a:r>
              <a:rPr lang="pl-PL" sz="1600" dirty="0" err="1">
                <a:latin typeface="Consolas" panose="020B0609020204030204" pitchFamily="49" charset="0"/>
              </a:rPr>
              <a:t>object</a:t>
            </a:r>
            <a:r>
              <a:rPr lang="pl-PL" sz="1600" dirty="0">
                <a:latin typeface="Consolas" panose="020B0609020204030204" pitchFamily="49" charset="0"/>
              </a:rPr>
              <a:t>",</a:t>
            </a:r>
          </a:p>
          <a:p>
            <a:r>
              <a:rPr lang="pl-PL" sz="1600" dirty="0">
                <a:latin typeface="Consolas" panose="020B0609020204030204" pitchFamily="49" charset="0"/>
              </a:rPr>
              <a:t>  "</a:t>
            </a:r>
            <a:r>
              <a:rPr lang="pl-PL" sz="1600" dirty="0" err="1">
                <a:latin typeface="Consolas" panose="020B0609020204030204" pitchFamily="49" charset="0"/>
              </a:rPr>
              <a:t>properties</a:t>
            </a:r>
            <a:r>
              <a:rPr lang="pl-PL" sz="1600" dirty="0">
                <a:latin typeface="Consolas" panose="020B0609020204030204" pitchFamily="49" charset="0"/>
              </a:rPr>
              <a:t>": {</a:t>
            </a:r>
          </a:p>
          <a:p>
            <a:r>
              <a:rPr lang="pl-PL" sz="1600" dirty="0">
                <a:latin typeface="Consolas" panose="020B0609020204030204" pitchFamily="49" charset="0"/>
              </a:rPr>
              <a:t>    "</a:t>
            </a:r>
            <a:r>
              <a:rPr lang="pl-PL" sz="1600" dirty="0" err="1">
                <a:latin typeface="Consolas" panose="020B0609020204030204" pitchFamily="49" charset="0"/>
              </a:rPr>
              <a:t>name</a:t>
            </a:r>
            <a:r>
              <a:rPr lang="pl-PL" sz="1600" dirty="0">
                <a:latin typeface="Consolas" panose="020B0609020204030204" pitchFamily="49" charset="0"/>
              </a:rPr>
              <a:t>": {</a:t>
            </a:r>
          </a:p>
          <a:p>
            <a:r>
              <a:rPr lang="pl-PL" sz="1600" dirty="0">
                <a:latin typeface="Consolas" panose="020B0609020204030204" pitchFamily="49" charset="0"/>
              </a:rPr>
              <a:t>      "</a:t>
            </a:r>
            <a:r>
              <a:rPr lang="pl-PL" sz="1600" dirty="0" err="1">
                <a:latin typeface="Consolas" panose="020B0609020204030204" pitchFamily="49" charset="0"/>
              </a:rPr>
              <a:t>description</a:t>
            </a:r>
            <a:r>
              <a:rPr lang="pl-PL" sz="1600" dirty="0">
                <a:latin typeface="Consolas" panose="020B0609020204030204" pitchFamily="49" charset="0"/>
              </a:rPr>
              <a:t>": "</a:t>
            </a:r>
            <a:r>
              <a:rPr lang="pl-PL" sz="1600" dirty="0" err="1">
                <a:latin typeface="Consolas" panose="020B0609020204030204" pitchFamily="49" charset="0"/>
              </a:rPr>
              <a:t>entity</a:t>
            </a:r>
            <a:r>
              <a:rPr lang="pl-PL" sz="1600" dirty="0">
                <a:latin typeface="Consolas" panose="020B0609020204030204" pitchFamily="49" charset="0"/>
              </a:rPr>
              <a:t> </a:t>
            </a:r>
            <a:r>
              <a:rPr lang="pl-PL" sz="1600" dirty="0" err="1">
                <a:latin typeface="Consolas" panose="020B0609020204030204" pitchFamily="49" charset="0"/>
              </a:rPr>
              <a:t>name</a:t>
            </a:r>
            <a:r>
              <a:rPr lang="pl-PL" sz="1600" dirty="0">
                <a:latin typeface="Consolas" panose="020B0609020204030204" pitchFamily="49" charset="0"/>
              </a:rPr>
              <a:t>",</a:t>
            </a:r>
          </a:p>
          <a:p>
            <a:r>
              <a:rPr lang="pl-PL" sz="1600" dirty="0">
                <a:latin typeface="Consolas" panose="020B0609020204030204" pitchFamily="49" charset="0"/>
              </a:rPr>
              <a:t>      "</a:t>
            </a:r>
            <a:r>
              <a:rPr lang="pl-PL" sz="1600" dirty="0" err="1">
                <a:latin typeface="Consolas" panose="020B0609020204030204" pitchFamily="49" charset="0"/>
              </a:rPr>
              <a:t>type</a:t>
            </a:r>
            <a:r>
              <a:rPr lang="pl-PL" sz="1600" dirty="0">
                <a:latin typeface="Consolas" panose="020B0609020204030204" pitchFamily="49" charset="0"/>
              </a:rPr>
              <a:t>": "string"</a:t>
            </a:r>
          </a:p>
          <a:p>
            <a:r>
              <a:rPr lang="pl-PL" sz="1600" dirty="0">
                <a:latin typeface="Consolas" panose="020B0609020204030204" pitchFamily="49" charset="0"/>
              </a:rPr>
              <a:t>    }</a:t>
            </a:r>
          </a:p>
          <a:p>
            <a:r>
              <a:rPr lang="pl-PL" sz="1600" dirty="0">
                <a:latin typeface="Consolas" panose="020B0609020204030204" pitchFamily="49" charset="0"/>
              </a:rPr>
              <a:t>  }</a:t>
            </a:r>
          </a:p>
          <a:p>
            <a:r>
              <a:rPr lang="pl-PL" sz="1600" dirty="0">
                <a:latin typeface="Consolas" panose="020B0609020204030204" pitchFamily="49" charset="0"/>
              </a:rPr>
              <a:t>}</a:t>
            </a:r>
            <a:endParaRPr lang="en-GB" sz="1200" dirty="0">
              <a:latin typeface="Consolas" panose="020B0609020204030204" pitchFamily="49" charset="0"/>
            </a:endParaRPr>
          </a:p>
        </p:txBody>
      </p:sp>
      <p:sp>
        <p:nvSpPr>
          <p:cNvPr id="6" name="Title 5">
            <a:extLst>
              <a:ext uri="{FF2B5EF4-FFF2-40B4-BE49-F238E27FC236}">
                <a16:creationId xmlns:a16="http://schemas.microsoft.com/office/drawing/2014/main" id="{BE34D387-53A1-39C4-A569-256D5058C38B}"/>
              </a:ext>
            </a:extLst>
          </p:cNvPr>
          <p:cNvSpPr txBox="1">
            <a:spLocks/>
          </p:cNvSpPr>
          <p:nvPr/>
        </p:nvSpPr>
        <p:spPr>
          <a:xfrm>
            <a:off x="-13194" y="1016980"/>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EXPRESS</a:t>
            </a:r>
            <a:endParaRPr lang="en-GB" sz="3200" dirty="0"/>
          </a:p>
        </p:txBody>
      </p:sp>
      <p:sp>
        <p:nvSpPr>
          <p:cNvPr id="10" name="Title 9">
            <a:extLst>
              <a:ext uri="{FF2B5EF4-FFF2-40B4-BE49-F238E27FC236}">
                <a16:creationId xmlns:a16="http://schemas.microsoft.com/office/drawing/2014/main" id="{2C0D0809-D738-5473-3DBF-69EDF7157D87}"/>
              </a:ext>
            </a:extLst>
          </p:cNvPr>
          <p:cNvSpPr>
            <a:spLocks noGrp="1"/>
          </p:cNvSpPr>
          <p:nvPr>
            <p:ph type="title"/>
          </p:nvPr>
        </p:nvSpPr>
        <p:spPr/>
        <p:txBody>
          <a:bodyPr/>
          <a:lstStyle/>
          <a:p>
            <a:r>
              <a:rPr lang="en-GB" dirty="0"/>
              <a:t>SCHEMA</a:t>
            </a:r>
          </a:p>
        </p:txBody>
      </p:sp>
    </p:spTree>
    <p:extLst>
      <p:ext uri="{BB962C8B-B14F-4D97-AF65-F5344CB8AC3E}">
        <p14:creationId xmlns:p14="http://schemas.microsoft.com/office/powerpoint/2010/main" val="20709575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57912C-EC4D-FC6F-5A90-224F395C6DFD}"/>
            </a:ext>
          </a:extLst>
        </p:cNvPr>
        <p:cNvGrpSpPr/>
        <p:nvPr/>
      </p:nvGrpSpPr>
      <p:grpSpPr>
        <a:xfrm>
          <a:off x="0" y="0"/>
          <a:ext cx="0" cy="0"/>
          <a:chOff x="0" y="0"/>
          <a:chExt cx="0" cy="0"/>
        </a:xfrm>
      </p:grpSpPr>
      <p:sp>
        <p:nvSpPr>
          <p:cNvPr id="2" name="Title 5">
            <a:extLst>
              <a:ext uri="{FF2B5EF4-FFF2-40B4-BE49-F238E27FC236}">
                <a16:creationId xmlns:a16="http://schemas.microsoft.com/office/drawing/2014/main" id="{D181F818-E952-B666-211E-3584B777913A}"/>
              </a:ext>
            </a:extLst>
          </p:cNvPr>
          <p:cNvSpPr txBox="1">
            <a:spLocks/>
          </p:cNvSpPr>
          <p:nvPr/>
        </p:nvSpPr>
        <p:spPr>
          <a:xfrm>
            <a:off x="6115895" y="1074864"/>
            <a:ext cx="5892069" cy="5613834"/>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3200" dirty="0" err="1">
                <a:sym typeface="Wingdings" panose="05000000000000000000" pitchFamily="2" charset="2"/>
              </a:rPr>
              <a:t>adequate</a:t>
            </a:r>
            <a:r>
              <a:rPr lang="pl-PL" sz="3200" dirty="0">
                <a:sym typeface="Wingdings" panose="05000000000000000000" pitchFamily="2" charset="2"/>
              </a:rPr>
              <a:t> </a:t>
            </a:r>
            <a:r>
              <a:rPr lang="pl-PL" sz="3200" dirty="0" err="1">
                <a:sym typeface="Wingdings" panose="05000000000000000000" pitchFamily="2" charset="2"/>
              </a:rPr>
              <a:t>functionality</a:t>
            </a:r>
            <a:r>
              <a:rPr lang="pl-PL" sz="3200" dirty="0">
                <a:sym typeface="Wingdings" panose="05000000000000000000" pitchFamily="2" charset="2"/>
              </a:rPr>
              <a:t>,</a:t>
            </a:r>
            <a:endParaRPr lang="en-GB" sz="3200" dirty="0">
              <a:sym typeface="Wingdings" panose="05000000000000000000" pitchFamily="2" charset="2"/>
            </a:endParaRPr>
          </a:p>
          <a:p>
            <a:pPr algn="ctr"/>
            <a:r>
              <a:rPr lang="en-GB" sz="3200" dirty="0">
                <a:sym typeface="Wingdings" panose="05000000000000000000" pitchFamily="2" charset="2"/>
              </a:rPr>
              <a:t>complete implementation,</a:t>
            </a:r>
            <a:br>
              <a:rPr lang="pl-PL" sz="3200" dirty="0">
                <a:sym typeface="Wingdings" panose="05000000000000000000" pitchFamily="2" charset="2"/>
              </a:rPr>
            </a:br>
            <a:r>
              <a:rPr lang="pl-PL" sz="3200" dirty="0">
                <a:sym typeface="Wingdings" panose="05000000000000000000" pitchFamily="2" charset="2"/>
              </a:rPr>
              <a:t>maximum </a:t>
            </a:r>
            <a:r>
              <a:rPr lang="pl-PL" sz="3200" dirty="0" err="1">
                <a:sym typeface="Wingdings" panose="05000000000000000000" pitchFamily="2" charset="2"/>
              </a:rPr>
              <a:t>reliability</a:t>
            </a:r>
            <a:endParaRPr lang="en-GB" sz="3200" dirty="0">
              <a:sym typeface="Wingdings" panose="05000000000000000000" pitchFamily="2" charset="2"/>
            </a:endParaRPr>
          </a:p>
        </p:txBody>
      </p:sp>
      <p:sp>
        <p:nvSpPr>
          <p:cNvPr id="4" name="Title 5">
            <a:extLst>
              <a:ext uri="{FF2B5EF4-FFF2-40B4-BE49-F238E27FC236}">
                <a16:creationId xmlns:a16="http://schemas.microsoft.com/office/drawing/2014/main" id="{91C2B849-86FB-3BE7-F539-CB6C78EAF2F9}"/>
              </a:ext>
            </a:extLst>
          </p:cNvPr>
          <p:cNvSpPr txBox="1">
            <a:spLocks/>
          </p:cNvSpPr>
          <p:nvPr/>
        </p:nvSpPr>
        <p:spPr>
          <a:xfrm>
            <a:off x="141338" y="1155746"/>
            <a:ext cx="5892069" cy="5613834"/>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3200" dirty="0">
                <a:sym typeface="Wingdings" panose="05000000000000000000" pitchFamily="2" charset="2"/>
              </a:rPr>
              <a:t>maximum </a:t>
            </a:r>
            <a:r>
              <a:rPr lang="pl-PL" sz="3200" dirty="0" err="1">
                <a:sym typeface="Wingdings" panose="05000000000000000000" pitchFamily="2" charset="2"/>
              </a:rPr>
              <a:t>functionality</a:t>
            </a:r>
            <a:r>
              <a:rPr lang="pl-PL" sz="3200" dirty="0">
                <a:sym typeface="Wingdings" panose="05000000000000000000" pitchFamily="2" charset="2"/>
              </a:rPr>
              <a:t>,</a:t>
            </a:r>
            <a:br>
              <a:rPr lang="en-GB" sz="3200" dirty="0">
                <a:sym typeface="Wingdings" panose="05000000000000000000" pitchFamily="2" charset="2"/>
              </a:rPr>
            </a:br>
            <a:r>
              <a:rPr lang="en-GB" sz="3200" dirty="0">
                <a:sym typeface="Wingdings" panose="05000000000000000000" pitchFamily="2" charset="2"/>
              </a:rPr>
              <a:t>partial implementation,</a:t>
            </a:r>
            <a:br>
              <a:rPr lang="pl-PL" sz="3200" dirty="0">
                <a:sym typeface="Wingdings" panose="05000000000000000000" pitchFamily="2" charset="2"/>
              </a:rPr>
            </a:br>
            <a:r>
              <a:rPr lang="en-GB" sz="3200" dirty="0"/>
              <a:t>uncertain </a:t>
            </a:r>
            <a:r>
              <a:rPr lang="pl-PL" sz="3200" dirty="0" err="1">
                <a:sym typeface="Wingdings" panose="05000000000000000000" pitchFamily="2" charset="2"/>
              </a:rPr>
              <a:t>reliability</a:t>
            </a:r>
            <a:endParaRPr lang="en-GB" sz="3200" dirty="0">
              <a:sym typeface="Wingdings" panose="05000000000000000000" pitchFamily="2" charset="2"/>
            </a:endParaRPr>
          </a:p>
        </p:txBody>
      </p:sp>
      <p:sp>
        <p:nvSpPr>
          <p:cNvPr id="6" name="Title 5">
            <a:extLst>
              <a:ext uri="{FF2B5EF4-FFF2-40B4-BE49-F238E27FC236}">
                <a16:creationId xmlns:a16="http://schemas.microsoft.com/office/drawing/2014/main" id="{8410F5E7-1091-950D-7F1A-13CB304FB989}"/>
              </a:ext>
            </a:extLst>
          </p:cNvPr>
          <p:cNvSpPr>
            <a:spLocks noGrp="1"/>
          </p:cNvSpPr>
          <p:nvPr>
            <p:ph type="title"/>
          </p:nvPr>
        </p:nvSpPr>
        <p:spPr/>
        <p:txBody>
          <a:bodyPr>
            <a:normAutofit/>
          </a:bodyPr>
          <a:lstStyle/>
          <a:p>
            <a:r>
              <a:rPr lang="en-GB" dirty="0"/>
              <a:t>APPROACH</a:t>
            </a:r>
          </a:p>
        </p:txBody>
      </p:sp>
    </p:spTree>
    <p:extLst>
      <p:ext uri="{BB962C8B-B14F-4D97-AF65-F5344CB8AC3E}">
        <p14:creationId xmlns:p14="http://schemas.microsoft.com/office/powerpoint/2010/main" val="409972264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001F77-AB81-DAA3-9182-381EF120B214}"/>
            </a:ext>
          </a:extLst>
        </p:cNvPr>
        <p:cNvGrpSpPr/>
        <p:nvPr/>
      </p:nvGrpSpPr>
      <p:grpSpPr>
        <a:xfrm>
          <a:off x="0" y="0"/>
          <a:ext cx="0" cy="0"/>
          <a:chOff x="0" y="0"/>
          <a:chExt cx="0" cy="0"/>
        </a:xfrm>
      </p:grpSpPr>
      <p:sp>
        <p:nvSpPr>
          <p:cNvPr id="46" name="Title 5">
            <a:extLst>
              <a:ext uri="{FF2B5EF4-FFF2-40B4-BE49-F238E27FC236}">
                <a16:creationId xmlns:a16="http://schemas.microsoft.com/office/drawing/2014/main" id="{7773FB52-4167-3FD2-FF2D-F3ADC0277F92}"/>
              </a:ext>
            </a:extLst>
          </p:cNvPr>
          <p:cNvSpPr>
            <a:spLocks noGrp="1"/>
          </p:cNvSpPr>
          <p:nvPr>
            <p:ph type="title"/>
          </p:nvPr>
        </p:nvSpPr>
        <p:spPr/>
        <p:txBody>
          <a:bodyPr numCol="1">
            <a:noAutofit/>
          </a:bodyPr>
          <a:lstStyle/>
          <a:p>
            <a:pPr algn="ctr"/>
            <a:r>
              <a:rPr lang="en-GB" dirty="0">
                <a:sym typeface="Wingdings" panose="05000000000000000000" pitchFamily="2" charset="2"/>
              </a:rPr>
              <a:t>STANDARDISATION</a:t>
            </a:r>
          </a:p>
        </p:txBody>
      </p:sp>
      <p:sp>
        <p:nvSpPr>
          <p:cNvPr id="47" name="Title 5">
            <a:extLst>
              <a:ext uri="{FF2B5EF4-FFF2-40B4-BE49-F238E27FC236}">
                <a16:creationId xmlns:a16="http://schemas.microsoft.com/office/drawing/2014/main" id="{5148A727-F792-8A17-DAB1-83EE000662F1}"/>
              </a:ext>
            </a:extLst>
          </p:cNvPr>
          <p:cNvSpPr txBox="1">
            <a:spLocks/>
          </p:cNvSpPr>
          <p:nvPr/>
        </p:nvSpPr>
        <p:spPr>
          <a:xfrm>
            <a:off x="6168043" y="1016980"/>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s</a:t>
            </a:r>
            <a:r>
              <a:rPr lang="pl-PL" sz="3200" dirty="0" err="1">
                <a:sym typeface="Wingdings" panose="05000000000000000000" pitchFamily="2" charset="2"/>
              </a:rPr>
              <a:t>eprate</a:t>
            </a:r>
            <a:r>
              <a:rPr lang="pl-PL" sz="3200" dirty="0">
                <a:sym typeface="Wingdings" panose="05000000000000000000" pitchFamily="2" charset="2"/>
              </a:rPr>
              <a:t> ISO </a:t>
            </a:r>
            <a:r>
              <a:rPr lang="pl-PL" sz="3200" dirty="0" err="1">
                <a:sym typeface="Wingdings" panose="05000000000000000000" pitchFamily="2" charset="2"/>
              </a:rPr>
              <a:t>Parts</a:t>
            </a:r>
            <a:endParaRPr lang="en-GB" sz="3200" dirty="0"/>
          </a:p>
        </p:txBody>
      </p:sp>
      <p:sp>
        <p:nvSpPr>
          <p:cNvPr id="2" name="Rectangle 1">
            <a:extLst>
              <a:ext uri="{FF2B5EF4-FFF2-40B4-BE49-F238E27FC236}">
                <a16:creationId xmlns:a16="http://schemas.microsoft.com/office/drawing/2014/main" id="{95150536-9EEB-4559-51C5-F088371624DD}"/>
              </a:ext>
            </a:extLst>
          </p:cNvPr>
          <p:cNvSpPr/>
          <p:nvPr/>
        </p:nvSpPr>
        <p:spPr>
          <a:xfrm>
            <a:off x="1395180" y="2320104"/>
            <a:ext cx="3295290" cy="3674828"/>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876 entities</a:t>
            </a:r>
          </a:p>
          <a:p>
            <a:pPr algn="ctr"/>
            <a:r>
              <a:rPr lang="en-GB" dirty="0"/>
              <a:t>436 types</a:t>
            </a:r>
          </a:p>
          <a:p>
            <a:pPr algn="ctr"/>
            <a:r>
              <a:rPr lang="en-GB" dirty="0"/>
              <a:t>2</a:t>
            </a:r>
            <a:r>
              <a:rPr lang="pl-PL" dirty="0"/>
              <a:t> </a:t>
            </a:r>
            <a:r>
              <a:rPr lang="en-GB" dirty="0"/>
              <a:t>514 properties (normalized)</a:t>
            </a:r>
          </a:p>
          <a:p>
            <a:pPr algn="ctr"/>
            <a:r>
              <a:rPr lang="en-GB" dirty="0"/>
              <a:t>349 property enumerations</a:t>
            </a:r>
          </a:p>
          <a:p>
            <a:pPr algn="ctr"/>
            <a:r>
              <a:rPr lang="en-GB" dirty="0"/>
              <a:t>319 exceptions</a:t>
            </a:r>
          </a:p>
          <a:p>
            <a:pPr algn="ctr"/>
            <a:r>
              <a:rPr lang="en-GB" dirty="0"/>
              <a:t>??? </a:t>
            </a:r>
            <a:r>
              <a:rPr lang="pl-PL" dirty="0" err="1"/>
              <a:t>defined</a:t>
            </a:r>
            <a:r>
              <a:rPr lang="pl-PL" dirty="0"/>
              <a:t> </a:t>
            </a:r>
            <a:r>
              <a:rPr lang="en-GB" dirty="0"/>
              <a:t>relations</a:t>
            </a:r>
          </a:p>
          <a:p>
            <a:pPr algn="ctr"/>
            <a:r>
              <a:rPr lang="pl-PL" dirty="0"/>
              <a:t>14 000</a:t>
            </a:r>
            <a:r>
              <a:rPr lang="en-GB" dirty="0"/>
              <a:t> schema lines</a:t>
            </a:r>
          </a:p>
          <a:p>
            <a:pPr algn="ctr"/>
            <a:r>
              <a:rPr lang="pl-PL" dirty="0"/>
              <a:t>8 000 </a:t>
            </a:r>
            <a:r>
              <a:rPr lang="pl-PL" dirty="0" err="1"/>
              <a:t>property</a:t>
            </a:r>
            <a:r>
              <a:rPr lang="pl-PL" dirty="0"/>
              <a:t> lines</a:t>
            </a:r>
          </a:p>
          <a:p>
            <a:pPr algn="ctr"/>
            <a:r>
              <a:rPr lang="en-GB" dirty="0"/>
              <a:t>?? geometry types</a:t>
            </a:r>
          </a:p>
          <a:p>
            <a:pPr algn="ctr"/>
            <a:r>
              <a:rPr lang="pl-PL" dirty="0"/>
              <a:t>~500 </a:t>
            </a:r>
            <a:r>
              <a:rPr lang="pl-PL" dirty="0" err="1"/>
              <a:t>html</a:t>
            </a:r>
            <a:r>
              <a:rPr lang="en-GB" dirty="0"/>
              <a:t> pages</a:t>
            </a:r>
            <a:r>
              <a:rPr lang="pl-PL" dirty="0"/>
              <a:t> of </a:t>
            </a:r>
            <a:r>
              <a:rPr lang="pl-PL" dirty="0" err="1"/>
              <a:t>documentation</a:t>
            </a:r>
            <a:br>
              <a:rPr lang="en-GB" dirty="0"/>
            </a:br>
            <a:r>
              <a:rPr lang="en-GB" dirty="0"/>
              <a:t>_____________</a:t>
            </a:r>
          </a:p>
          <a:p>
            <a:pPr algn="ctr"/>
            <a:r>
              <a:rPr lang="en-GB" dirty="0"/>
              <a:t>*IFC4.3 (ISO)</a:t>
            </a:r>
          </a:p>
        </p:txBody>
      </p:sp>
      <p:sp>
        <p:nvSpPr>
          <p:cNvPr id="3" name="Rectangle 2">
            <a:extLst>
              <a:ext uri="{FF2B5EF4-FFF2-40B4-BE49-F238E27FC236}">
                <a16:creationId xmlns:a16="http://schemas.microsoft.com/office/drawing/2014/main" id="{9CE8EDFC-CC5E-74AD-64E2-9DDF9A0DD171}"/>
              </a:ext>
            </a:extLst>
          </p:cNvPr>
          <p:cNvSpPr/>
          <p:nvPr/>
        </p:nvSpPr>
        <p:spPr>
          <a:xfrm>
            <a:off x="6704969" y="2324891"/>
            <a:ext cx="3200503" cy="941531"/>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Core: </a:t>
            </a:r>
            <a:r>
              <a:rPr lang="pl-PL" dirty="0"/>
              <a:t>~</a:t>
            </a:r>
            <a:r>
              <a:rPr lang="en-GB" dirty="0"/>
              <a:t>10 pages</a:t>
            </a:r>
          </a:p>
          <a:p>
            <a:pPr algn="ctr"/>
            <a:r>
              <a:rPr lang="pl-PL" dirty="0"/>
              <a:t>1</a:t>
            </a:r>
            <a:r>
              <a:rPr lang="en-GB" dirty="0"/>
              <a:t>00 schema lines</a:t>
            </a:r>
          </a:p>
          <a:p>
            <a:pPr algn="ctr"/>
            <a:r>
              <a:rPr lang="en-GB" dirty="0"/>
              <a:t>2 geometry types</a:t>
            </a:r>
          </a:p>
        </p:txBody>
      </p:sp>
      <p:sp>
        <p:nvSpPr>
          <p:cNvPr id="4" name="Rectangle 3">
            <a:extLst>
              <a:ext uri="{FF2B5EF4-FFF2-40B4-BE49-F238E27FC236}">
                <a16:creationId xmlns:a16="http://schemas.microsoft.com/office/drawing/2014/main" id="{625F7873-E0D5-9F5A-C251-225AC3A71D24}"/>
              </a:ext>
            </a:extLst>
          </p:cNvPr>
          <p:cNvSpPr/>
          <p:nvPr/>
        </p:nvSpPr>
        <p:spPr>
          <a:xfrm>
            <a:off x="6949959" y="3414406"/>
            <a:ext cx="3200502" cy="510207"/>
          </a:xfrm>
          <a:prstGeom prst="rect">
            <a:avLst/>
          </a:prstGeom>
          <a:solidFill>
            <a:schemeClr val="bg1"/>
          </a:solidFill>
          <a:ln>
            <a:prstDash val="dash"/>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solidFill>
                  <a:schemeClr val="tx1"/>
                </a:solidFill>
              </a:rPr>
              <a:t>Extension: </a:t>
            </a:r>
            <a:r>
              <a:rPr lang="pl-PL" dirty="0" err="1">
                <a:solidFill>
                  <a:schemeClr val="tx1"/>
                </a:solidFill>
              </a:rPr>
              <a:t>sweep</a:t>
            </a:r>
            <a:r>
              <a:rPr lang="en-GB" dirty="0">
                <a:solidFill>
                  <a:schemeClr val="tx1"/>
                </a:solidFill>
              </a:rPr>
              <a:t> geometry</a:t>
            </a:r>
          </a:p>
        </p:txBody>
      </p:sp>
      <p:sp>
        <p:nvSpPr>
          <p:cNvPr id="5" name="Rectangle 4">
            <a:extLst>
              <a:ext uri="{FF2B5EF4-FFF2-40B4-BE49-F238E27FC236}">
                <a16:creationId xmlns:a16="http://schemas.microsoft.com/office/drawing/2014/main" id="{AEAC8A0A-634A-237D-D708-DA051865888A}"/>
              </a:ext>
            </a:extLst>
          </p:cNvPr>
          <p:cNvSpPr/>
          <p:nvPr/>
        </p:nvSpPr>
        <p:spPr>
          <a:xfrm>
            <a:off x="7919045" y="4715321"/>
            <a:ext cx="3200501" cy="510207"/>
          </a:xfrm>
          <a:prstGeom prst="rect">
            <a:avLst/>
          </a:prstGeom>
          <a:solidFill>
            <a:schemeClr val="bg1"/>
          </a:solidFill>
          <a:ln>
            <a:prstDash val="dash"/>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pl-PL" dirty="0" err="1">
                <a:solidFill>
                  <a:schemeClr val="tx1"/>
                </a:solidFill>
              </a:rPr>
              <a:t>Semantic</a:t>
            </a:r>
            <a:r>
              <a:rPr lang="en-GB" dirty="0">
                <a:solidFill>
                  <a:schemeClr val="tx1"/>
                </a:solidFill>
              </a:rPr>
              <a:t> module: structural</a:t>
            </a:r>
          </a:p>
        </p:txBody>
      </p:sp>
      <p:sp>
        <p:nvSpPr>
          <p:cNvPr id="7" name="Rectangle 6">
            <a:extLst>
              <a:ext uri="{FF2B5EF4-FFF2-40B4-BE49-F238E27FC236}">
                <a16:creationId xmlns:a16="http://schemas.microsoft.com/office/drawing/2014/main" id="{2FD2103F-AAE0-EE10-82AA-CD9300487FF5}"/>
              </a:ext>
            </a:extLst>
          </p:cNvPr>
          <p:cNvSpPr/>
          <p:nvPr/>
        </p:nvSpPr>
        <p:spPr>
          <a:xfrm>
            <a:off x="7438937" y="4071692"/>
            <a:ext cx="3200502" cy="510207"/>
          </a:xfrm>
          <a:prstGeom prst="rect">
            <a:avLst/>
          </a:prstGeom>
          <a:solidFill>
            <a:schemeClr val="bg1"/>
          </a:solidFill>
          <a:ln>
            <a:prstDash val="dash"/>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solidFill>
                  <a:schemeClr val="tx1"/>
                </a:solidFill>
              </a:rPr>
              <a:t>Extension: </a:t>
            </a:r>
            <a:r>
              <a:rPr lang="pl-PL" dirty="0" err="1">
                <a:solidFill>
                  <a:schemeClr val="tx1"/>
                </a:solidFill>
              </a:rPr>
              <a:t>sweep</a:t>
            </a:r>
            <a:r>
              <a:rPr lang="en-GB" dirty="0">
                <a:solidFill>
                  <a:schemeClr val="tx1"/>
                </a:solidFill>
              </a:rPr>
              <a:t> geometry</a:t>
            </a:r>
          </a:p>
        </p:txBody>
      </p:sp>
      <p:sp>
        <p:nvSpPr>
          <p:cNvPr id="8" name="Rectangle 7">
            <a:extLst>
              <a:ext uri="{FF2B5EF4-FFF2-40B4-BE49-F238E27FC236}">
                <a16:creationId xmlns:a16="http://schemas.microsoft.com/office/drawing/2014/main" id="{3BFE913F-88EA-366A-88BF-1FCE2BBCA59A}"/>
              </a:ext>
            </a:extLst>
          </p:cNvPr>
          <p:cNvSpPr/>
          <p:nvPr/>
        </p:nvSpPr>
        <p:spPr>
          <a:xfrm>
            <a:off x="8355659" y="5358950"/>
            <a:ext cx="3200501" cy="510207"/>
          </a:xfrm>
          <a:prstGeom prst="rect">
            <a:avLst/>
          </a:prstGeom>
          <a:solidFill>
            <a:schemeClr val="bg1"/>
          </a:solidFill>
          <a:ln>
            <a:prstDash val="dash"/>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pl-PL" dirty="0" err="1">
                <a:solidFill>
                  <a:schemeClr val="tx1"/>
                </a:solidFill>
              </a:rPr>
              <a:t>Semantic</a:t>
            </a:r>
            <a:r>
              <a:rPr lang="en-GB" dirty="0">
                <a:solidFill>
                  <a:schemeClr val="tx1"/>
                </a:solidFill>
              </a:rPr>
              <a:t> module: </a:t>
            </a:r>
            <a:r>
              <a:rPr lang="pl-PL" dirty="0" err="1">
                <a:solidFill>
                  <a:schemeClr val="tx1"/>
                </a:solidFill>
              </a:rPr>
              <a:t>electrical</a:t>
            </a:r>
            <a:endParaRPr lang="en-GB" dirty="0">
              <a:solidFill>
                <a:schemeClr val="tx1"/>
              </a:solidFill>
            </a:endParaRPr>
          </a:p>
        </p:txBody>
      </p:sp>
      <p:sp>
        <p:nvSpPr>
          <p:cNvPr id="10" name="Title 5">
            <a:extLst>
              <a:ext uri="{FF2B5EF4-FFF2-40B4-BE49-F238E27FC236}">
                <a16:creationId xmlns:a16="http://schemas.microsoft.com/office/drawing/2014/main" id="{706B8B75-1136-5050-6139-4ECC7096581D}"/>
              </a:ext>
            </a:extLst>
          </p:cNvPr>
          <p:cNvSpPr txBox="1">
            <a:spLocks/>
          </p:cNvSpPr>
          <p:nvPr/>
        </p:nvSpPr>
        <p:spPr>
          <a:xfrm>
            <a:off x="131888" y="1016980"/>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o</a:t>
            </a:r>
            <a:r>
              <a:rPr lang="pl-PL" sz="3200" dirty="0" err="1">
                <a:sym typeface="Wingdings" panose="05000000000000000000" pitchFamily="2" charset="2"/>
              </a:rPr>
              <a:t>ne</a:t>
            </a:r>
            <a:r>
              <a:rPr lang="pl-PL" sz="3200" dirty="0">
                <a:sym typeface="Wingdings" panose="05000000000000000000" pitchFamily="2" charset="2"/>
              </a:rPr>
              <a:t> </a:t>
            </a:r>
            <a:r>
              <a:rPr lang="pl-PL" sz="3200" dirty="0" err="1">
                <a:sym typeface="Wingdings" panose="05000000000000000000" pitchFamily="2" charset="2"/>
              </a:rPr>
              <a:t>comprehensive</a:t>
            </a:r>
            <a:r>
              <a:rPr lang="pl-PL" sz="3200" dirty="0">
                <a:sym typeface="Wingdings" panose="05000000000000000000" pitchFamily="2" charset="2"/>
              </a:rPr>
              <a:t> ISO</a:t>
            </a:r>
            <a:endParaRPr lang="en-GB" sz="3200" dirty="0"/>
          </a:p>
        </p:txBody>
      </p:sp>
    </p:spTree>
    <p:extLst>
      <p:ext uri="{BB962C8B-B14F-4D97-AF65-F5344CB8AC3E}">
        <p14:creationId xmlns:p14="http://schemas.microsoft.com/office/powerpoint/2010/main" val="3348933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7C6366-C9DA-A5D5-7462-9CEC68ED11F8}"/>
            </a:ext>
          </a:extLst>
        </p:cNvPr>
        <p:cNvGrpSpPr/>
        <p:nvPr/>
      </p:nvGrpSpPr>
      <p:grpSpPr>
        <a:xfrm>
          <a:off x="0" y="0"/>
          <a:ext cx="0" cy="0"/>
          <a:chOff x="0" y="0"/>
          <a:chExt cx="0" cy="0"/>
        </a:xfrm>
      </p:grpSpPr>
      <p:sp>
        <p:nvSpPr>
          <p:cNvPr id="46" name="Title 5">
            <a:extLst>
              <a:ext uri="{FF2B5EF4-FFF2-40B4-BE49-F238E27FC236}">
                <a16:creationId xmlns:a16="http://schemas.microsoft.com/office/drawing/2014/main" id="{B6F3CDDF-94C8-429E-1AF6-7ACD1A74FA8F}"/>
              </a:ext>
            </a:extLst>
          </p:cNvPr>
          <p:cNvSpPr>
            <a:spLocks noGrp="1"/>
          </p:cNvSpPr>
          <p:nvPr>
            <p:ph type="title"/>
          </p:nvPr>
        </p:nvSpPr>
        <p:spPr>
          <a:xfrm>
            <a:off x="-1" y="11428"/>
            <a:ext cx="12192001" cy="811924"/>
          </a:xfrm>
        </p:spPr>
        <p:txBody>
          <a:bodyPr numCol="1">
            <a:noAutofit/>
          </a:bodyPr>
          <a:lstStyle/>
          <a:p>
            <a:pPr algn="ctr"/>
            <a:r>
              <a:rPr lang="en-GB" dirty="0">
                <a:sym typeface="Wingdings" panose="05000000000000000000" pitchFamily="2" charset="2"/>
              </a:rPr>
              <a:t>STANDARD UPDATES</a:t>
            </a:r>
          </a:p>
        </p:txBody>
      </p:sp>
      <p:sp>
        <p:nvSpPr>
          <p:cNvPr id="47" name="Title 5">
            <a:extLst>
              <a:ext uri="{FF2B5EF4-FFF2-40B4-BE49-F238E27FC236}">
                <a16:creationId xmlns:a16="http://schemas.microsoft.com/office/drawing/2014/main" id="{0D43D130-0C36-1064-EC30-6F16BDA157AB}"/>
              </a:ext>
            </a:extLst>
          </p:cNvPr>
          <p:cNvSpPr txBox="1">
            <a:spLocks/>
          </p:cNvSpPr>
          <p:nvPr/>
        </p:nvSpPr>
        <p:spPr>
          <a:xfrm>
            <a:off x="6168043" y="1016980"/>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i</a:t>
            </a:r>
            <a:r>
              <a:rPr lang="pl-PL" sz="3200" dirty="0" err="1">
                <a:sym typeface="Wingdings" panose="05000000000000000000" pitchFamily="2" charset="2"/>
              </a:rPr>
              <a:t>ndependent</a:t>
            </a:r>
            <a:r>
              <a:rPr lang="pl-PL" sz="3200" dirty="0">
                <a:sym typeface="Wingdings" panose="05000000000000000000" pitchFamily="2" charset="2"/>
              </a:rPr>
              <a:t> </a:t>
            </a:r>
            <a:r>
              <a:rPr lang="pl-PL" sz="3200" dirty="0" err="1">
                <a:sym typeface="Wingdings" panose="05000000000000000000" pitchFamily="2" charset="2"/>
              </a:rPr>
              <a:t>changes</a:t>
            </a:r>
            <a:endParaRPr lang="en-GB" sz="3200" dirty="0"/>
          </a:p>
        </p:txBody>
      </p:sp>
      <p:sp>
        <p:nvSpPr>
          <p:cNvPr id="6" name="Rectangle 5">
            <a:extLst>
              <a:ext uri="{FF2B5EF4-FFF2-40B4-BE49-F238E27FC236}">
                <a16:creationId xmlns:a16="http://schemas.microsoft.com/office/drawing/2014/main" id="{AEA709DF-DA0C-894D-CC5E-9D4444B534DC}"/>
              </a:ext>
            </a:extLst>
          </p:cNvPr>
          <p:cNvSpPr/>
          <p:nvPr/>
        </p:nvSpPr>
        <p:spPr>
          <a:xfrm>
            <a:off x="2270821" y="2006423"/>
            <a:ext cx="969679" cy="4000934"/>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a:p>
            <a:pPr algn="ctr"/>
            <a:r>
              <a:rPr lang="en-GB" dirty="0"/>
              <a:t>2017</a:t>
            </a:r>
          </a:p>
        </p:txBody>
      </p:sp>
      <p:sp>
        <p:nvSpPr>
          <p:cNvPr id="9" name="Rectangle 8">
            <a:extLst>
              <a:ext uri="{FF2B5EF4-FFF2-40B4-BE49-F238E27FC236}">
                <a16:creationId xmlns:a16="http://schemas.microsoft.com/office/drawing/2014/main" id="{6FD65315-8771-286B-F461-9D7F568668AB}"/>
              </a:ext>
            </a:extLst>
          </p:cNvPr>
          <p:cNvSpPr/>
          <p:nvPr/>
        </p:nvSpPr>
        <p:spPr>
          <a:xfrm>
            <a:off x="3951101" y="2006423"/>
            <a:ext cx="1321268" cy="4000934"/>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a:p>
            <a:pPr algn="ctr"/>
            <a:r>
              <a:rPr lang="en-GB" dirty="0"/>
              <a:t>2024</a:t>
            </a:r>
          </a:p>
        </p:txBody>
      </p:sp>
      <p:sp>
        <p:nvSpPr>
          <p:cNvPr id="10" name="Rectangle 9">
            <a:extLst>
              <a:ext uri="{FF2B5EF4-FFF2-40B4-BE49-F238E27FC236}">
                <a16:creationId xmlns:a16="http://schemas.microsoft.com/office/drawing/2014/main" id="{7767B976-81F5-D3CB-1471-EAB49C5256E9}"/>
              </a:ext>
            </a:extLst>
          </p:cNvPr>
          <p:cNvSpPr/>
          <p:nvPr/>
        </p:nvSpPr>
        <p:spPr>
          <a:xfrm>
            <a:off x="782777" y="2006423"/>
            <a:ext cx="852542" cy="4000935"/>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a:p>
            <a:pPr algn="ctr"/>
            <a:r>
              <a:rPr lang="en-GB" dirty="0"/>
              <a:t>2010</a:t>
            </a:r>
          </a:p>
        </p:txBody>
      </p:sp>
      <p:sp>
        <p:nvSpPr>
          <p:cNvPr id="11" name="Rectangle 10">
            <a:extLst>
              <a:ext uri="{FF2B5EF4-FFF2-40B4-BE49-F238E27FC236}">
                <a16:creationId xmlns:a16="http://schemas.microsoft.com/office/drawing/2014/main" id="{B7CC426A-996B-3DDE-EAF1-E4948CCCA924}"/>
              </a:ext>
            </a:extLst>
          </p:cNvPr>
          <p:cNvSpPr/>
          <p:nvPr/>
        </p:nvSpPr>
        <p:spPr>
          <a:xfrm>
            <a:off x="7561748" y="3527761"/>
            <a:ext cx="1127185" cy="638330"/>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       2026</a:t>
            </a:r>
          </a:p>
        </p:txBody>
      </p:sp>
      <p:sp>
        <p:nvSpPr>
          <p:cNvPr id="12" name="Rectangle 11">
            <a:extLst>
              <a:ext uri="{FF2B5EF4-FFF2-40B4-BE49-F238E27FC236}">
                <a16:creationId xmlns:a16="http://schemas.microsoft.com/office/drawing/2014/main" id="{8E5506C1-5697-2559-18DC-2542C6C655F1}"/>
              </a:ext>
            </a:extLst>
          </p:cNvPr>
          <p:cNvSpPr/>
          <p:nvPr/>
        </p:nvSpPr>
        <p:spPr>
          <a:xfrm>
            <a:off x="6620940" y="2343342"/>
            <a:ext cx="1127185" cy="638330"/>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     2028</a:t>
            </a:r>
          </a:p>
        </p:txBody>
      </p:sp>
      <p:sp>
        <p:nvSpPr>
          <p:cNvPr id="13" name="Rectangle 12">
            <a:extLst>
              <a:ext uri="{FF2B5EF4-FFF2-40B4-BE49-F238E27FC236}">
                <a16:creationId xmlns:a16="http://schemas.microsoft.com/office/drawing/2014/main" id="{57CB49E7-E577-015A-A6D4-3F9CBE07A8BB}"/>
              </a:ext>
            </a:extLst>
          </p:cNvPr>
          <p:cNvSpPr/>
          <p:nvPr/>
        </p:nvSpPr>
        <p:spPr>
          <a:xfrm>
            <a:off x="9217322" y="3527761"/>
            <a:ext cx="1127185" cy="638330"/>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        2029</a:t>
            </a:r>
          </a:p>
        </p:txBody>
      </p:sp>
      <p:sp>
        <p:nvSpPr>
          <p:cNvPr id="14" name="Rectangle 13">
            <a:extLst>
              <a:ext uri="{FF2B5EF4-FFF2-40B4-BE49-F238E27FC236}">
                <a16:creationId xmlns:a16="http://schemas.microsoft.com/office/drawing/2014/main" id="{772FE39D-620F-513F-5436-F611D66DF10B}"/>
              </a:ext>
            </a:extLst>
          </p:cNvPr>
          <p:cNvSpPr/>
          <p:nvPr/>
        </p:nvSpPr>
        <p:spPr>
          <a:xfrm>
            <a:off x="10518583" y="4923044"/>
            <a:ext cx="1127185" cy="638330"/>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      2033</a:t>
            </a:r>
          </a:p>
        </p:txBody>
      </p:sp>
      <p:sp>
        <p:nvSpPr>
          <p:cNvPr id="15" name="Rectangle 14">
            <a:extLst>
              <a:ext uri="{FF2B5EF4-FFF2-40B4-BE49-F238E27FC236}">
                <a16:creationId xmlns:a16="http://schemas.microsoft.com/office/drawing/2014/main" id="{D18A113A-2A7D-0915-A60C-4841274F5108}"/>
              </a:ext>
            </a:extLst>
          </p:cNvPr>
          <p:cNvSpPr/>
          <p:nvPr/>
        </p:nvSpPr>
        <p:spPr>
          <a:xfrm>
            <a:off x="9853655" y="2347405"/>
            <a:ext cx="1127185" cy="638330"/>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      203</a:t>
            </a:r>
            <a:r>
              <a:rPr lang="pl-PL" dirty="0"/>
              <a:t>2</a:t>
            </a:r>
            <a:endParaRPr lang="en-GB" dirty="0"/>
          </a:p>
        </p:txBody>
      </p:sp>
      <p:sp>
        <p:nvSpPr>
          <p:cNvPr id="16" name="Rectangle 15">
            <a:extLst>
              <a:ext uri="{FF2B5EF4-FFF2-40B4-BE49-F238E27FC236}">
                <a16:creationId xmlns:a16="http://schemas.microsoft.com/office/drawing/2014/main" id="{A671686C-0617-5F31-60C6-B6F478712EA3}"/>
              </a:ext>
            </a:extLst>
          </p:cNvPr>
          <p:cNvSpPr/>
          <p:nvPr/>
        </p:nvSpPr>
        <p:spPr>
          <a:xfrm>
            <a:off x="8726470" y="4923044"/>
            <a:ext cx="1127185" cy="638330"/>
          </a:xfrm>
          <a:prstGeom prst="rect">
            <a:avLst/>
          </a:prstGeom>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       202</a:t>
            </a:r>
            <a:r>
              <a:rPr lang="pl-PL" dirty="0"/>
              <a:t>7</a:t>
            </a:r>
            <a:endParaRPr lang="en-GB" dirty="0"/>
          </a:p>
        </p:txBody>
      </p:sp>
      <p:cxnSp>
        <p:nvCxnSpPr>
          <p:cNvPr id="18" name="Straight Arrow Connector 17">
            <a:extLst>
              <a:ext uri="{FF2B5EF4-FFF2-40B4-BE49-F238E27FC236}">
                <a16:creationId xmlns:a16="http://schemas.microsoft.com/office/drawing/2014/main" id="{A8665826-680D-6CB7-1B6A-AA8CB4A3B702}"/>
              </a:ext>
            </a:extLst>
          </p:cNvPr>
          <p:cNvCxnSpPr>
            <a:stCxn id="10" idx="3"/>
            <a:endCxn id="6" idx="1"/>
          </p:cNvCxnSpPr>
          <p:nvPr/>
        </p:nvCxnSpPr>
        <p:spPr>
          <a:xfrm flipV="1">
            <a:off x="1635319" y="4006890"/>
            <a:ext cx="635502" cy="1"/>
          </a:xfrm>
          <a:prstGeom prst="straightConnector1">
            <a:avLst/>
          </a:prstGeom>
          <a:ln w="38100">
            <a:solidFill>
              <a:schemeClr val="tx1"/>
            </a:solidFill>
            <a:headEnd type="none" w="med" len="med"/>
            <a:tailEnd type="triangle" w="lg" len="lg"/>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C55E8D75-7819-7B29-49B6-A7CB31CB51EF}"/>
              </a:ext>
            </a:extLst>
          </p:cNvPr>
          <p:cNvCxnSpPr>
            <a:cxnSpLocks/>
            <a:stCxn id="6" idx="3"/>
            <a:endCxn id="9" idx="1"/>
          </p:cNvCxnSpPr>
          <p:nvPr/>
        </p:nvCxnSpPr>
        <p:spPr>
          <a:xfrm>
            <a:off x="3240500" y="4006890"/>
            <a:ext cx="710601" cy="0"/>
          </a:xfrm>
          <a:prstGeom prst="straightConnector1">
            <a:avLst/>
          </a:prstGeom>
          <a:ln w="38100">
            <a:solidFill>
              <a:schemeClr val="tx1"/>
            </a:solidFill>
            <a:headEnd type="none" w="med" len="med"/>
            <a:tailEnd type="triangle" w="lg" len="lg"/>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1A0200F3-6143-1795-FE6E-799013D4BDE5}"/>
              </a:ext>
            </a:extLst>
          </p:cNvPr>
          <p:cNvCxnSpPr>
            <a:cxnSpLocks/>
            <a:stCxn id="12" idx="3"/>
            <a:endCxn id="15" idx="1"/>
          </p:cNvCxnSpPr>
          <p:nvPr/>
        </p:nvCxnSpPr>
        <p:spPr>
          <a:xfrm>
            <a:off x="7748125" y="2662507"/>
            <a:ext cx="2105530" cy="4063"/>
          </a:xfrm>
          <a:prstGeom prst="straightConnector1">
            <a:avLst/>
          </a:prstGeom>
          <a:ln w="38100">
            <a:solidFill>
              <a:schemeClr val="tx1"/>
            </a:solidFill>
            <a:headEnd type="none" w="med" len="med"/>
            <a:tailEnd type="triangle" w="lg" len="lg"/>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B4F59CEE-EB68-F50C-7EB7-78AD50B4207A}"/>
              </a:ext>
            </a:extLst>
          </p:cNvPr>
          <p:cNvCxnSpPr>
            <a:cxnSpLocks/>
            <a:stCxn id="11" idx="3"/>
            <a:endCxn id="13" idx="1"/>
          </p:cNvCxnSpPr>
          <p:nvPr/>
        </p:nvCxnSpPr>
        <p:spPr>
          <a:xfrm>
            <a:off x="8688933" y="3846926"/>
            <a:ext cx="528389" cy="0"/>
          </a:xfrm>
          <a:prstGeom prst="straightConnector1">
            <a:avLst/>
          </a:prstGeom>
          <a:ln w="38100">
            <a:solidFill>
              <a:schemeClr val="tx1"/>
            </a:solidFill>
            <a:headEnd type="none" w="med" len="med"/>
            <a:tailEnd type="triangle" w="lg" len="lg"/>
          </a:ln>
        </p:spPr>
        <p:style>
          <a:lnRef idx="2">
            <a:schemeClr val="accent1"/>
          </a:lnRef>
          <a:fillRef idx="0">
            <a:schemeClr val="accent1"/>
          </a:fillRef>
          <a:effectRef idx="1">
            <a:schemeClr val="accent1"/>
          </a:effectRef>
          <a:fontRef idx="minor">
            <a:schemeClr val="tx1"/>
          </a:fontRef>
        </p:style>
      </p:cxnSp>
      <p:cxnSp>
        <p:nvCxnSpPr>
          <p:cNvPr id="30" name="Straight Arrow Connector 29">
            <a:extLst>
              <a:ext uri="{FF2B5EF4-FFF2-40B4-BE49-F238E27FC236}">
                <a16:creationId xmlns:a16="http://schemas.microsoft.com/office/drawing/2014/main" id="{12886471-7DAE-7AB4-B6CC-7FAE93C81FA2}"/>
              </a:ext>
            </a:extLst>
          </p:cNvPr>
          <p:cNvCxnSpPr>
            <a:cxnSpLocks/>
            <a:stCxn id="16" idx="3"/>
            <a:endCxn id="14" idx="1"/>
          </p:cNvCxnSpPr>
          <p:nvPr/>
        </p:nvCxnSpPr>
        <p:spPr>
          <a:xfrm>
            <a:off x="9853655" y="5242209"/>
            <a:ext cx="664928" cy="0"/>
          </a:xfrm>
          <a:prstGeom prst="straightConnector1">
            <a:avLst/>
          </a:prstGeom>
          <a:ln w="38100">
            <a:solidFill>
              <a:schemeClr val="tx1"/>
            </a:solidFill>
            <a:headEnd type="none" w="med" len="med"/>
            <a:tailEnd type="triangle" w="lg" len="lg"/>
          </a:ln>
        </p:spPr>
        <p:style>
          <a:lnRef idx="2">
            <a:schemeClr val="accent1"/>
          </a:lnRef>
          <a:fillRef idx="0">
            <a:schemeClr val="accent1"/>
          </a:fillRef>
          <a:effectRef idx="1">
            <a:schemeClr val="accent1"/>
          </a:effectRef>
          <a:fontRef idx="minor">
            <a:schemeClr val="tx1"/>
          </a:fontRef>
        </p:style>
      </p:cxnSp>
      <p:sp>
        <p:nvSpPr>
          <p:cNvPr id="34" name="Diamond 33">
            <a:extLst>
              <a:ext uri="{FF2B5EF4-FFF2-40B4-BE49-F238E27FC236}">
                <a16:creationId xmlns:a16="http://schemas.microsoft.com/office/drawing/2014/main" id="{F48D1119-1764-B93D-6721-C957BC1EE0D4}"/>
              </a:ext>
            </a:extLst>
          </p:cNvPr>
          <p:cNvSpPr/>
          <p:nvPr/>
        </p:nvSpPr>
        <p:spPr>
          <a:xfrm>
            <a:off x="4738741" y="3583663"/>
            <a:ext cx="253010" cy="259200"/>
          </a:xfrm>
          <a:prstGeom prst="diamond">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Flowchart: Connector 34">
            <a:extLst>
              <a:ext uri="{FF2B5EF4-FFF2-40B4-BE49-F238E27FC236}">
                <a16:creationId xmlns:a16="http://schemas.microsoft.com/office/drawing/2014/main" id="{957761B3-6F19-A7A3-5FA6-45B8E37D5F02}"/>
              </a:ext>
            </a:extLst>
          </p:cNvPr>
          <p:cNvSpPr/>
          <p:nvPr/>
        </p:nvSpPr>
        <p:spPr>
          <a:xfrm>
            <a:off x="8840479" y="5112609"/>
            <a:ext cx="253010" cy="259200"/>
          </a:xfrm>
          <a:prstGeom prst="flowChartConnector">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Flowchart: Connector 36">
            <a:extLst>
              <a:ext uri="{FF2B5EF4-FFF2-40B4-BE49-F238E27FC236}">
                <a16:creationId xmlns:a16="http://schemas.microsoft.com/office/drawing/2014/main" id="{E6DE3D27-5F0B-7E7D-56BB-F5674C893B92}"/>
              </a:ext>
            </a:extLst>
          </p:cNvPr>
          <p:cNvSpPr/>
          <p:nvPr/>
        </p:nvSpPr>
        <p:spPr>
          <a:xfrm>
            <a:off x="10619898" y="5112609"/>
            <a:ext cx="253010" cy="259200"/>
          </a:xfrm>
          <a:prstGeom prst="flowChartConnector">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Flowchart: Connector 37">
            <a:extLst>
              <a:ext uri="{FF2B5EF4-FFF2-40B4-BE49-F238E27FC236}">
                <a16:creationId xmlns:a16="http://schemas.microsoft.com/office/drawing/2014/main" id="{A03EAC07-856D-9812-A133-49FCE5AA4739}"/>
              </a:ext>
            </a:extLst>
          </p:cNvPr>
          <p:cNvSpPr/>
          <p:nvPr/>
        </p:nvSpPr>
        <p:spPr>
          <a:xfrm>
            <a:off x="4265721" y="3583663"/>
            <a:ext cx="253010" cy="259200"/>
          </a:xfrm>
          <a:prstGeom prst="flowChartConnector">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Diamond 38">
            <a:extLst>
              <a:ext uri="{FF2B5EF4-FFF2-40B4-BE49-F238E27FC236}">
                <a16:creationId xmlns:a16="http://schemas.microsoft.com/office/drawing/2014/main" id="{DADBB0AE-059C-FAE4-2390-5171494B5EC0}"/>
              </a:ext>
            </a:extLst>
          </p:cNvPr>
          <p:cNvSpPr/>
          <p:nvPr/>
        </p:nvSpPr>
        <p:spPr>
          <a:xfrm>
            <a:off x="7696188" y="3713263"/>
            <a:ext cx="253010" cy="259200"/>
          </a:xfrm>
          <a:prstGeom prst="diamond">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Diamond 40">
            <a:extLst>
              <a:ext uri="{FF2B5EF4-FFF2-40B4-BE49-F238E27FC236}">
                <a16:creationId xmlns:a16="http://schemas.microsoft.com/office/drawing/2014/main" id="{F53E2544-960E-3FA5-86DF-67611B0B0576}"/>
              </a:ext>
            </a:extLst>
          </p:cNvPr>
          <p:cNvSpPr/>
          <p:nvPr/>
        </p:nvSpPr>
        <p:spPr>
          <a:xfrm>
            <a:off x="9362062" y="3737781"/>
            <a:ext cx="253010" cy="259200"/>
          </a:xfrm>
          <a:prstGeom prst="diamond">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Isosceles Triangle 32">
            <a:extLst>
              <a:ext uri="{FF2B5EF4-FFF2-40B4-BE49-F238E27FC236}">
                <a16:creationId xmlns:a16="http://schemas.microsoft.com/office/drawing/2014/main" id="{029E4324-EBBE-8707-9D94-BB2D3D95C686}"/>
              </a:ext>
            </a:extLst>
          </p:cNvPr>
          <p:cNvSpPr/>
          <p:nvPr/>
        </p:nvSpPr>
        <p:spPr>
          <a:xfrm>
            <a:off x="4520444" y="3583663"/>
            <a:ext cx="233020" cy="238721"/>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Isosceles Triangle 42">
            <a:extLst>
              <a:ext uri="{FF2B5EF4-FFF2-40B4-BE49-F238E27FC236}">
                <a16:creationId xmlns:a16="http://schemas.microsoft.com/office/drawing/2014/main" id="{7A849DC0-BAFA-2FC9-C664-21F3C6CC2BA9}"/>
              </a:ext>
            </a:extLst>
          </p:cNvPr>
          <p:cNvSpPr/>
          <p:nvPr/>
        </p:nvSpPr>
        <p:spPr>
          <a:xfrm>
            <a:off x="6756188" y="2550007"/>
            <a:ext cx="233020" cy="238721"/>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Isosceles Triangle 43">
            <a:extLst>
              <a:ext uri="{FF2B5EF4-FFF2-40B4-BE49-F238E27FC236}">
                <a16:creationId xmlns:a16="http://schemas.microsoft.com/office/drawing/2014/main" id="{058E79BB-22E0-E0A9-793D-9A498A64B3BE}"/>
              </a:ext>
            </a:extLst>
          </p:cNvPr>
          <p:cNvSpPr/>
          <p:nvPr/>
        </p:nvSpPr>
        <p:spPr>
          <a:xfrm>
            <a:off x="10003499" y="2539287"/>
            <a:ext cx="233020" cy="238721"/>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8" name="Diamond 47">
            <a:extLst>
              <a:ext uri="{FF2B5EF4-FFF2-40B4-BE49-F238E27FC236}">
                <a16:creationId xmlns:a16="http://schemas.microsoft.com/office/drawing/2014/main" id="{0E3BBB21-9D04-1139-2A83-C5CA134D4C6E}"/>
              </a:ext>
            </a:extLst>
          </p:cNvPr>
          <p:cNvSpPr/>
          <p:nvPr/>
        </p:nvSpPr>
        <p:spPr>
          <a:xfrm>
            <a:off x="2897362" y="3583663"/>
            <a:ext cx="253010" cy="259200"/>
          </a:xfrm>
          <a:prstGeom prst="diamond">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Flowchart: Connector 48">
            <a:extLst>
              <a:ext uri="{FF2B5EF4-FFF2-40B4-BE49-F238E27FC236}">
                <a16:creationId xmlns:a16="http://schemas.microsoft.com/office/drawing/2014/main" id="{78428877-5E9A-EE15-EE7A-A0F7DED1DA6C}"/>
              </a:ext>
            </a:extLst>
          </p:cNvPr>
          <p:cNvSpPr/>
          <p:nvPr/>
        </p:nvSpPr>
        <p:spPr>
          <a:xfrm>
            <a:off x="2424342" y="3583663"/>
            <a:ext cx="253010" cy="259200"/>
          </a:xfrm>
          <a:prstGeom prst="flowChartConnector">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Isosceles Triangle 49">
            <a:extLst>
              <a:ext uri="{FF2B5EF4-FFF2-40B4-BE49-F238E27FC236}">
                <a16:creationId xmlns:a16="http://schemas.microsoft.com/office/drawing/2014/main" id="{0B95E228-BFFD-D200-E047-131FD62D31E6}"/>
              </a:ext>
            </a:extLst>
          </p:cNvPr>
          <p:cNvSpPr/>
          <p:nvPr/>
        </p:nvSpPr>
        <p:spPr>
          <a:xfrm>
            <a:off x="2679065" y="3583663"/>
            <a:ext cx="233020" cy="238721"/>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Flowchart: Connector 51">
            <a:extLst>
              <a:ext uri="{FF2B5EF4-FFF2-40B4-BE49-F238E27FC236}">
                <a16:creationId xmlns:a16="http://schemas.microsoft.com/office/drawing/2014/main" id="{9912139F-6531-1E08-610E-D1F40BBA0F4F}"/>
              </a:ext>
            </a:extLst>
          </p:cNvPr>
          <p:cNvSpPr/>
          <p:nvPr/>
        </p:nvSpPr>
        <p:spPr>
          <a:xfrm>
            <a:off x="979654" y="3608181"/>
            <a:ext cx="253010" cy="259200"/>
          </a:xfrm>
          <a:prstGeom prst="flowChartConnector">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Isosceles Triangle 52">
            <a:extLst>
              <a:ext uri="{FF2B5EF4-FFF2-40B4-BE49-F238E27FC236}">
                <a16:creationId xmlns:a16="http://schemas.microsoft.com/office/drawing/2014/main" id="{7658F6AD-166F-D207-5296-B62D21A58AA5}"/>
              </a:ext>
            </a:extLst>
          </p:cNvPr>
          <p:cNvSpPr/>
          <p:nvPr/>
        </p:nvSpPr>
        <p:spPr>
          <a:xfrm>
            <a:off x="1234377" y="3608181"/>
            <a:ext cx="233020" cy="238721"/>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5">
            <a:extLst>
              <a:ext uri="{FF2B5EF4-FFF2-40B4-BE49-F238E27FC236}">
                <a16:creationId xmlns:a16="http://schemas.microsoft.com/office/drawing/2014/main" id="{14AFC4FF-5F0B-556C-E546-DC077F42492B}"/>
              </a:ext>
            </a:extLst>
          </p:cNvPr>
          <p:cNvSpPr txBox="1">
            <a:spLocks/>
          </p:cNvSpPr>
          <p:nvPr/>
        </p:nvSpPr>
        <p:spPr>
          <a:xfrm>
            <a:off x="133135" y="1016980"/>
            <a:ext cx="5892069" cy="817741"/>
          </a:xfrm>
          <a:prstGeom prst="rect">
            <a:avLst/>
          </a:prstGeom>
        </p:spPr>
        <p:txBody>
          <a:bodyPr vert="horz" lIns="91440" tIns="45720" rIns="91440" bIns="45720" numCol="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ym typeface="Wingdings" panose="05000000000000000000" pitchFamily="2" charset="2"/>
              </a:rPr>
              <a:t>full replacement</a:t>
            </a:r>
            <a:endParaRPr lang="en-GB" sz="3200" dirty="0"/>
          </a:p>
        </p:txBody>
      </p:sp>
    </p:spTree>
    <p:extLst>
      <p:ext uri="{BB962C8B-B14F-4D97-AF65-F5344CB8AC3E}">
        <p14:creationId xmlns:p14="http://schemas.microsoft.com/office/powerpoint/2010/main" val="3526843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B8C054-353B-0DC1-C939-9257BA3E1D5B}"/>
            </a:ext>
          </a:extLst>
        </p:cNvPr>
        <p:cNvGrpSpPr/>
        <p:nvPr/>
      </p:nvGrpSpPr>
      <p:grpSpPr>
        <a:xfrm>
          <a:off x="0" y="0"/>
          <a:ext cx="0" cy="0"/>
          <a:chOff x="0" y="0"/>
          <a:chExt cx="0" cy="0"/>
        </a:xfrm>
      </p:grpSpPr>
      <p:sp>
        <p:nvSpPr>
          <p:cNvPr id="42" name="Rectangle 41">
            <a:extLst>
              <a:ext uri="{FF2B5EF4-FFF2-40B4-BE49-F238E27FC236}">
                <a16:creationId xmlns:a16="http://schemas.microsoft.com/office/drawing/2014/main" id="{DC27B692-4A5E-1687-0D31-4978003FC5E9}"/>
              </a:ext>
            </a:extLst>
          </p:cNvPr>
          <p:cNvSpPr/>
          <p:nvPr/>
        </p:nvSpPr>
        <p:spPr>
          <a:xfrm>
            <a:off x="-1" y="0"/>
            <a:ext cx="12192001" cy="6858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sz="2800" b="1" dirty="0"/>
              <a:t>coming soon…</a:t>
            </a:r>
          </a:p>
        </p:txBody>
      </p:sp>
      <p:sp>
        <p:nvSpPr>
          <p:cNvPr id="19" name="Title 1">
            <a:extLst>
              <a:ext uri="{FF2B5EF4-FFF2-40B4-BE49-F238E27FC236}">
                <a16:creationId xmlns:a16="http://schemas.microsoft.com/office/drawing/2014/main" id="{82535185-E0F3-4EC6-4367-24D51DDD799F}"/>
              </a:ext>
            </a:extLst>
          </p:cNvPr>
          <p:cNvSpPr txBox="1">
            <a:spLocks/>
          </p:cNvSpPr>
          <p:nvPr/>
        </p:nvSpPr>
        <p:spPr>
          <a:xfrm>
            <a:off x="7536873" y="5316397"/>
            <a:ext cx="4288773" cy="1184466"/>
          </a:xfrm>
          <a:prstGeom prst="rect">
            <a:avLst/>
          </a:prstGeom>
        </p:spPr>
        <p:txBody>
          <a:bodyPr vert="horz" lIns="91440" tIns="45720" rIns="91440" bIns="45720" numCol="1"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2000" dirty="0">
                <a:solidFill>
                  <a:schemeClr val="bg1"/>
                </a:solidFill>
              </a:rPr>
              <a:t>All credits to: Artur Tomczak, PhD</a:t>
            </a:r>
          </a:p>
          <a:p>
            <a:pPr algn="r"/>
            <a:r>
              <a:rPr lang="en-GB" sz="2000" dirty="0">
                <a:solidFill>
                  <a:schemeClr val="bg1"/>
                </a:solidFill>
              </a:rPr>
              <a:t>Technical Product Manager</a:t>
            </a:r>
          </a:p>
          <a:p>
            <a:pPr algn="r"/>
            <a:r>
              <a:rPr lang="en-GB" sz="2000" dirty="0">
                <a:solidFill>
                  <a:schemeClr val="bg1"/>
                </a:solidFill>
              </a:rPr>
              <a:t>buildingSMART International</a:t>
            </a:r>
          </a:p>
        </p:txBody>
      </p:sp>
    </p:spTree>
    <p:extLst>
      <p:ext uri="{BB962C8B-B14F-4D97-AF65-F5344CB8AC3E}">
        <p14:creationId xmlns:p14="http://schemas.microsoft.com/office/powerpoint/2010/main" val="408409019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6F9D4-9DC1-DA39-1852-4EAFA072C95D}"/>
              </a:ext>
            </a:extLst>
          </p:cNvPr>
          <p:cNvSpPr>
            <a:spLocks noGrp="1"/>
          </p:cNvSpPr>
          <p:nvPr>
            <p:ph type="title"/>
          </p:nvPr>
        </p:nvSpPr>
        <p:spPr/>
        <p:txBody>
          <a:bodyPr/>
          <a:lstStyle/>
          <a:p>
            <a:r>
              <a:rPr lang="en-GB"/>
              <a:t>Koffie</a:t>
            </a:r>
          </a:p>
        </p:txBody>
      </p:sp>
      <p:sp>
        <p:nvSpPr>
          <p:cNvPr id="3" name="Content Placeholder 2">
            <a:extLst>
              <a:ext uri="{FF2B5EF4-FFF2-40B4-BE49-F238E27FC236}">
                <a16:creationId xmlns:a16="http://schemas.microsoft.com/office/drawing/2014/main" id="{22384C0F-FBF7-8A9E-4B26-AC3113F89E0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5122323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7EB6E-F450-D81C-ECB5-240EE2CE510E}"/>
              </a:ext>
            </a:extLst>
          </p:cNvPr>
          <p:cNvSpPr>
            <a:spLocks noGrp="1"/>
          </p:cNvSpPr>
          <p:nvPr>
            <p:ph type="title"/>
          </p:nvPr>
        </p:nvSpPr>
        <p:spPr/>
        <p:txBody>
          <a:bodyPr/>
          <a:lstStyle/>
          <a:p>
            <a:r>
              <a:rPr lang="en-GB" dirty="0"/>
              <a:t>Autodesk</a:t>
            </a:r>
          </a:p>
        </p:txBody>
      </p:sp>
      <p:sp>
        <p:nvSpPr>
          <p:cNvPr id="3" name="Content Placeholder 2">
            <a:extLst>
              <a:ext uri="{FF2B5EF4-FFF2-40B4-BE49-F238E27FC236}">
                <a16:creationId xmlns:a16="http://schemas.microsoft.com/office/drawing/2014/main" id="{4331339D-0C0F-7531-7F49-16FF898751E9}"/>
              </a:ext>
            </a:extLst>
          </p:cNvPr>
          <p:cNvSpPr>
            <a:spLocks noGrp="1"/>
          </p:cNvSpPr>
          <p:nvPr>
            <p:ph idx="1"/>
          </p:nvPr>
        </p:nvSpPr>
        <p:spPr/>
        <p:txBody>
          <a:bodyPr vert="horz" lIns="91440" tIns="45720" rIns="91440" bIns="45720" rtlCol="0" anchor="t">
            <a:normAutofit/>
          </a:bodyPr>
          <a:lstStyle/>
          <a:p>
            <a:r>
              <a:rPr lang="en-GB" dirty="0"/>
              <a:t>PDF's </a:t>
            </a:r>
            <a:r>
              <a:rPr lang="en-GB" dirty="0" err="1"/>
              <a:t>seperaat</a:t>
            </a:r>
            <a:r>
              <a:rPr lang="en-GB" dirty="0"/>
              <a:t> </a:t>
            </a:r>
            <a:r>
              <a:rPr lang="en-GB" dirty="0" err="1"/>
              <a:t>te</a:t>
            </a:r>
            <a:r>
              <a:rPr lang="en-GB" dirty="0"/>
              <a:t> </a:t>
            </a:r>
            <a:r>
              <a:rPr lang="en-GB" dirty="0" err="1"/>
              <a:t>downloaden</a:t>
            </a:r>
            <a:r>
              <a:rPr lang="en-GB" dirty="0"/>
              <a:t> via </a:t>
            </a:r>
            <a:r>
              <a:rPr lang="en-GB" dirty="0" err="1"/>
              <a:t>BuildingSMART</a:t>
            </a:r>
            <a:r>
              <a:rPr lang="en-GB" dirty="0"/>
              <a:t> website​</a:t>
            </a:r>
            <a:endParaRPr lang="en-GB" dirty="0">
              <a:ea typeface="Calibri"/>
              <a:cs typeface="Calibri"/>
            </a:endParaRPr>
          </a:p>
        </p:txBody>
      </p:sp>
    </p:spTree>
    <p:extLst>
      <p:ext uri="{BB962C8B-B14F-4D97-AF65-F5344CB8AC3E}">
        <p14:creationId xmlns:p14="http://schemas.microsoft.com/office/powerpoint/2010/main" val="20936314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ECDA-4135-5E01-E939-C70453AD462A}"/>
              </a:ext>
            </a:extLst>
          </p:cNvPr>
          <p:cNvSpPr>
            <a:spLocks noGrp="1"/>
          </p:cNvSpPr>
          <p:nvPr>
            <p:ph type="title"/>
          </p:nvPr>
        </p:nvSpPr>
        <p:spPr/>
        <p:txBody>
          <a:bodyPr/>
          <a:lstStyle/>
          <a:p>
            <a:r>
              <a:rPr lang="en-GB" err="1"/>
              <a:t>Georeferen</a:t>
            </a:r>
            <a:endParaRPr lang="en-GB"/>
          </a:p>
        </p:txBody>
      </p:sp>
      <p:sp>
        <p:nvSpPr>
          <p:cNvPr id="3" name="Content Placeholder 2">
            <a:extLst>
              <a:ext uri="{FF2B5EF4-FFF2-40B4-BE49-F238E27FC236}">
                <a16:creationId xmlns:a16="http://schemas.microsoft.com/office/drawing/2014/main" id="{CB299A13-1125-7C06-3C81-2B94D7969452}"/>
              </a:ext>
            </a:extLst>
          </p:cNvPr>
          <p:cNvSpPr>
            <a:spLocks noGrp="1"/>
          </p:cNvSpPr>
          <p:nvPr>
            <p:ph idx="1"/>
          </p:nvPr>
        </p:nvSpPr>
        <p:spPr>
          <a:xfrm>
            <a:off x="838200" y="1825625"/>
            <a:ext cx="10515600" cy="640730"/>
          </a:xfrm>
        </p:spPr>
        <p:txBody>
          <a:bodyPr vert="horz" lIns="91440" tIns="45720" rIns="91440" bIns="45720" rtlCol="0" anchor="t">
            <a:normAutofit fontScale="62500" lnSpcReduction="20000"/>
          </a:bodyPr>
          <a:lstStyle/>
          <a:p>
            <a:pPr marL="457200" indent="-457200"/>
            <a:r>
              <a:rPr lang="en-US" err="1">
                <a:hlinkClick r:id="rId2"/>
              </a:rPr>
              <a:t>Georefereren</a:t>
            </a:r>
            <a:r>
              <a:rPr lang="en-US">
                <a:hlinkClick r:id="rId2"/>
              </a:rPr>
              <a:t> IFC - </a:t>
            </a:r>
            <a:r>
              <a:rPr lang="en-US" err="1">
                <a:hlinkClick r:id="rId2"/>
              </a:rPr>
              <a:t>buildingSMART</a:t>
            </a:r>
            <a:r>
              <a:rPr lang="en-US">
                <a:hlinkClick r:id="rId2"/>
              </a:rPr>
              <a:t> Nederland</a:t>
            </a:r>
            <a:endParaRPr lang="en-US"/>
          </a:p>
          <a:p>
            <a:pPr marL="457200" indent="-457200"/>
            <a:r>
              <a:rPr lang="en-US" err="1">
                <a:hlinkClick r:id="rId3"/>
              </a:rPr>
              <a:t>Applicaties</a:t>
            </a:r>
            <a:r>
              <a:rPr lang="en-US">
                <a:hlinkClick r:id="rId3"/>
              </a:rPr>
              <a:t> - </a:t>
            </a:r>
            <a:r>
              <a:rPr lang="en-US" err="1">
                <a:hlinkClick r:id="rId3"/>
              </a:rPr>
              <a:t>buildingSMART</a:t>
            </a:r>
            <a:r>
              <a:rPr lang="en-US">
                <a:hlinkClick r:id="rId3"/>
              </a:rPr>
              <a:t> Nederland</a:t>
            </a:r>
            <a:endParaRPr lang="en-GB"/>
          </a:p>
          <a:p>
            <a:pPr marL="457200" indent="-457200"/>
            <a:endParaRPr lang="en-GB">
              <a:ea typeface="Calibri" panose="020F0502020204030204"/>
              <a:cs typeface="Calibri" panose="020F0502020204030204"/>
            </a:endParaRPr>
          </a:p>
        </p:txBody>
      </p:sp>
      <p:pic>
        <p:nvPicPr>
          <p:cNvPr id="5" name="Picture 4" descr="A screenshot of a computer&#10;&#10;AI-generated content may be incorrect.">
            <a:extLst>
              <a:ext uri="{FF2B5EF4-FFF2-40B4-BE49-F238E27FC236}">
                <a16:creationId xmlns:a16="http://schemas.microsoft.com/office/drawing/2014/main" id="{4A353B69-C3E3-9F86-7087-799585E602AA}"/>
              </a:ext>
            </a:extLst>
          </p:cNvPr>
          <p:cNvPicPr>
            <a:picLocks noChangeAspect="1"/>
          </p:cNvPicPr>
          <p:nvPr/>
        </p:nvPicPr>
        <p:blipFill>
          <a:blip r:embed="rId4"/>
          <a:stretch>
            <a:fillRect/>
          </a:stretch>
        </p:blipFill>
        <p:spPr>
          <a:xfrm>
            <a:off x="838200" y="2466355"/>
            <a:ext cx="4323637" cy="3360373"/>
          </a:xfrm>
          <a:prstGeom prst="rect">
            <a:avLst/>
          </a:prstGeom>
          <a:ln>
            <a:solidFill>
              <a:schemeClr val="tx1"/>
            </a:solidFill>
          </a:ln>
        </p:spPr>
      </p:pic>
      <p:pic>
        <p:nvPicPr>
          <p:cNvPr id="6" name="Picture 5" descr="A screenshot of a computer&#10;&#10;AI-generated content may be incorrect.">
            <a:extLst>
              <a:ext uri="{FF2B5EF4-FFF2-40B4-BE49-F238E27FC236}">
                <a16:creationId xmlns:a16="http://schemas.microsoft.com/office/drawing/2014/main" id="{94F15ABA-F7CD-04EE-7261-7E1512770EB4}"/>
              </a:ext>
            </a:extLst>
          </p:cNvPr>
          <p:cNvPicPr>
            <a:picLocks noChangeAspect="1"/>
          </p:cNvPicPr>
          <p:nvPr/>
        </p:nvPicPr>
        <p:blipFill>
          <a:blip r:embed="rId5"/>
          <a:stretch>
            <a:fillRect/>
          </a:stretch>
        </p:blipFill>
        <p:spPr>
          <a:xfrm>
            <a:off x="6096000" y="2407193"/>
            <a:ext cx="5113494" cy="3478696"/>
          </a:xfrm>
          <a:prstGeom prst="rect">
            <a:avLst/>
          </a:prstGeom>
          <a:ln>
            <a:solidFill>
              <a:schemeClr val="tx1"/>
            </a:solidFill>
          </a:ln>
        </p:spPr>
      </p:pic>
    </p:spTree>
    <p:extLst>
      <p:ext uri="{BB962C8B-B14F-4D97-AF65-F5344CB8AC3E}">
        <p14:creationId xmlns:p14="http://schemas.microsoft.com/office/powerpoint/2010/main" val="426342366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BB7E48-3F79-3072-E27F-0305099858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147CD4-A954-2837-8DEE-45BAE27B3644}"/>
              </a:ext>
            </a:extLst>
          </p:cNvPr>
          <p:cNvSpPr>
            <a:spLocks noGrp="1"/>
          </p:cNvSpPr>
          <p:nvPr>
            <p:ph type="title"/>
          </p:nvPr>
        </p:nvSpPr>
        <p:spPr>
          <a:xfrm>
            <a:off x="568960" y="365125"/>
            <a:ext cx="10784840" cy="417195"/>
          </a:xfrm>
        </p:spPr>
        <p:txBody>
          <a:bodyPr>
            <a:normAutofit fontScale="90000"/>
          </a:bodyPr>
          <a:lstStyle/>
          <a:p>
            <a:r>
              <a:rPr lang="en-GB" dirty="0" err="1"/>
              <a:t>Opname</a:t>
            </a:r>
            <a:r>
              <a:rPr lang="en-GB" dirty="0"/>
              <a:t>: </a:t>
            </a:r>
            <a:r>
              <a:rPr lang="en-GB" dirty="0" err="1"/>
              <a:t>zie</a:t>
            </a:r>
            <a:r>
              <a:rPr lang="en-GB" dirty="0"/>
              <a:t> </a:t>
            </a:r>
            <a:r>
              <a:rPr lang="en-GB" dirty="0" err="1"/>
              <a:t>ook</a:t>
            </a:r>
            <a:r>
              <a:rPr lang="en-GB" dirty="0"/>
              <a:t> </a:t>
            </a:r>
            <a:r>
              <a:rPr lang="en-GB" dirty="0" err="1"/>
              <a:t>uitleg</a:t>
            </a:r>
            <a:r>
              <a:rPr lang="en-GB" dirty="0"/>
              <a:t> Hans Lammerts </a:t>
            </a:r>
            <a:r>
              <a:rPr lang="en-GB" dirty="0" err="1"/>
              <a:t>youtube</a:t>
            </a:r>
            <a:endParaRPr lang="en-GB" dirty="0"/>
          </a:p>
        </p:txBody>
      </p:sp>
      <p:pic>
        <p:nvPicPr>
          <p:cNvPr id="8" name="CleanShot 2026-05-13 at 10.31.17">
            <a:hlinkClick r:id="" action="ppaction://media"/>
            <a:extLst>
              <a:ext uri="{FF2B5EF4-FFF2-40B4-BE49-F238E27FC236}">
                <a16:creationId xmlns:a16="http://schemas.microsoft.com/office/drawing/2014/main" id="{2D07C0EB-4DF8-53E9-B749-7BD6D67A1B2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107353" y="848017"/>
            <a:ext cx="7708053" cy="5161966"/>
          </a:xfrm>
          <a:prstGeom prst="rect">
            <a:avLst/>
          </a:prstGeom>
        </p:spPr>
      </p:pic>
    </p:spTree>
    <p:extLst>
      <p:ext uri="{BB962C8B-B14F-4D97-AF65-F5344CB8AC3E}">
        <p14:creationId xmlns:p14="http://schemas.microsoft.com/office/powerpoint/2010/main" val="2046352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77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DDB8ED-25F7-7815-C8E5-FF6316909135}"/>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FF8574CB-7BF1-2988-0B2F-4B11E049F049}"/>
              </a:ext>
            </a:extLst>
          </p:cNvPr>
          <p:cNvSpPr/>
          <p:nvPr/>
        </p:nvSpPr>
        <p:spPr>
          <a:xfrm>
            <a:off x="0" y="0"/>
            <a:ext cx="219456" cy="6858000"/>
          </a:xfrm>
          <a:prstGeom prst="rect">
            <a:avLst/>
          </a:prstGeom>
          <a:solidFill>
            <a:srgbClr val="E8650A"/>
          </a:solidFill>
          <a:ln w="12700">
            <a:solidFill>
              <a:srgbClr val="E8650A"/>
            </a:solidFill>
            <a:prstDash val="solid"/>
          </a:ln>
        </p:spPr>
        <p:txBody>
          <a:bodyPr/>
          <a:lstStyle/>
          <a:p>
            <a:endParaRPr lang="en-US" sz="2400"/>
          </a:p>
        </p:txBody>
      </p:sp>
      <p:sp>
        <p:nvSpPr>
          <p:cNvPr id="3" name="Text 1">
            <a:extLst>
              <a:ext uri="{FF2B5EF4-FFF2-40B4-BE49-F238E27FC236}">
                <a16:creationId xmlns:a16="http://schemas.microsoft.com/office/drawing/2014/main" id="{0A94F9B4-AFEB-CF1F-EAEC-C5ABAFAC7FC7}"/>
              </a:ext>
            </a:extLst>
          </p:cNvPr>
          <p:cNvSpPr/>
          <p:nvPr/>
        </p:nvSpPr>
        <p:spPr>
          <a:xfrm>
            <a:off x="487680" y="426720"/>
            <a:ext cx="11216640" cy="426720"/>
          </a:xfrm>
          <a:prstGeom prst="rect">
            <a:avLst/>
          </a:prstGeom>
          <a:noFill/>
          <a:ln/>
        </p:spPr>
        <p:txBody>
          <a:bodyPr wrap="square" rtlCol="0" anchor="ctr"/>
          <a:lstStyle/>
          <a:p>
            <a:r>
              <a:rPr lang="en-US" sz="1467" dirty="0">
                <a:solidFill>
                  <a:srgbClr val="6B7E8F"/>
                </a:solidFill>
              </a:rPr>
              <a:t>buildingSMART Nederland</a:t>
            </a:r>
            <a:endParaRPr lang="en-US" sz="1467" dirty="0"/>
          </a:p>
        </p:txBody>
      </p:sp>
      <p:sp>
        <p:nvSpPr>
          <p:cNvPr id="4" name="Text 2">
            <a:extLst>
              <a:ext uri="{FF2B5EF4-FFF2-40B4-BE49-F238E27FC236}">
                <a16:creationId xmlns:a16="http://schemas.microsoft.com/office/drawing/2014/main" id="{72D31B9F-FFF2-29A6-08EE-6751AE4FCDBC}"/>
              </a:ext>
            </a:extLst>
          </p:cNvPr>
          <p:cNvSpPr/>
          <p:nvPr/>
        </p:nvSpPr>
        <p:spPr>
          <a:xfrm>
            <a:off x="487680" y="1341120"/>
            <a:ext cx="10363200" cy="1463040"/>
          </a:xfrm>
          <a:prstGeom prst="rect">
            <a:avLst/>
          </a:prstGeom>
          <a:noFill/>
          <a:ln/>
        </p:spPr>
        <p:txBody>
          <a:bodyPr wrap="square" rtlCol="0" anchor="ctr"/>
          <a:lstStyle/>
          <a:p>
            <a:r>
              <a:rPr lang="en-US" sz="6400" b="1" dirty="0">
                <a:solidFill>
                  <a:srgbClr val="FFFFFF"/>
                </a:solidFill>
                <a:latin typeface="Calibri" pitchFamily="34" charset="0"/>
                <a:ea typeface="Calibri" pitchFamily="34" charset="-122"/>
                <a:cs typeface="Calibri" pitchFamily="34" charset="-120"/>
              </a:rPr>
              <a:t>ISO 19650 Templates</a:t>
            </a:r>
            <a:endParaRPr lang="en-US" sz="6400" dirty="0"/>
          </a:p>
        </p:txBody>
      </p:sp>
      <p:sp>
        <p:nvSpPr>
          <p:cNvPr id="5" name="Text 3">
            <a:extLst>
              <a:ext uri="{FF2B5EF4-FFF2-40B4-BE49-F238E27FC236}">
                <a16:creationId xmlns:a16="http://schemas.microsoft.com/office/drawing/2014/main" id="{F6A62F9C-56F6-5188-4BAF-77860743B7F8}"/>
              </a:ext>
            </a:extLst>
          </p:cNvPr>
          <p:cNvSpPr/>
          <p:nvPr/>
        </p:nvSpPr>
        <p:spPr>
          <a:xfrm>
            <a:off x="487680" y="2743200"/>
            <a:ext cx="10363200" cy="853440"/>
          </a:xfrm>
          <a:prstGeom prst="rect">
            <a:avLst/>
          </a:prstGeom>
          <a:noFill/>
          <a:ln/>
        </p:spPr>
        <p:txBody>
          <a:bodyPr wrap="square" rtlCol="0" anchor="ctr"/>
          <a:lstStyle/>
          <a:p>
            <a:r>
              <a:rPr lang="en-US" sz="4800" b="1" dirty="0">
                <a:solidFill>
                  <a:srgbClr val="E8650A"/>
                </a:solidFill>
                <a:latin typeface="Calibri" pitchFamily="34" charset="0"/>
                <a:ea typeface="Calibri" pitchFamily="34" charset="-122"/>
                <a:cs typeface="Calibri" pitchFamily="34" charset="-120"/>
              </a:rPr>
              <a:t>Project</a:t>
            </a:r>
            <a:endParaRPr lang="en-US" sz="4800" dirty="0"/>
          </a:p>
        </p:txBody>
      </p:sp>
      <p:sp>
        <p:nvSpPr>
          <p:cNvPr id="6" name="Text 4">
            <a:extLst>
              <a:ext uri="{FF2B5EF4-FFF2-40B4-BE49-F238E27FC236}">
                <a16:creationId xmlns:a16="http://schemas.microsoft.com/office/drawing/2014/main" id="{1CAC19DF-4D40-FE36-CA88-44B835E9F986}"/>
              </a:ext>
            </a:extLst>
          </p:cNvPr>
          <p:cNvSpPr/>
          <p:nvPr/>
        </p:nvSpPr>
        <p:spPr>
          <a:xfrm>
            <a:off x="487680" y="3718560"/>
            <a:ext cx="8534400" cy="609600"/>
          </a:xfrm>
          <a:prstGeom prst="rect">
            <a:avLst/>
          </a:prstGeom>
          <a:noFill/>
          <a:ln/>
        </p:spPr>
        <p:txBody>
          <a:bodyPr wrap="square" rtlCol="0" anchor="ctr"/>
          <a:lstStyle/>
          <a:p>
            <a:r>
              <a:rPr lang="en-US" sz="1867" i="1" dirty="0">
                <a:solidFill>
                  <a:srgbClr val="8BACC8"/>
                </a:solidFill>
              </a:rPr>
              <a:t>Praktisch informatiemanagement voor de Nederlandse markt</a:t>
            </a:r>
            <a:endParaRPr lang="en-US" sz="1867" dirty="0"/>
          </a:p>
        </p:txBody>
      </p:sp>
      <p:sp>
        <p:nvSpPr>
          <p:cNvPr id="7" name="Shape 5">
            <a:extLst>
              <a:ext uri="{FF2B5EF4-FFF2-40B4-BE49-F238E27FC236}">
                <a16:creationId xmlns:a16="http://schemas.microsoft.com/office/drawing/2014/main" id="{7CCF20BA-15F4-1925-9D5D-8EBBAE04B5FE}"/>
              </a:ext>
            </a:extLst>
          </p:cNvPr>
          <p:cNvSpPr/>
          <p:nvPr/>
        </p:nvSpPr>
        <p:spPr>
          <a:xfrm>
            <a:off x="487680" y="4450080"/>
            <a:ext cx="4267200" cy="48768"/>
          </a:xfrm>
          <a:prstGeom prst="rect">
            <a:avLst/>
          </a:prstGeom>
          <a:solidFill>
            <a:srgbClr val="E8650A"/>
          </a:solidFill>
          <a:ln w="12700">
            <a:solidFill>
              <a:srgbClr val="E8650A"/>
            </a:solidFill>
            <a:prstDash val="solid"/>
          </a:ln>
        </p:spPr>
        <p:txBody>
          <a:bodyPr/>
          <a:lstStyle/>
          <a:p>
            <a:endParaRPr lang="en-US" sz="2400"/>
          </a:p>
        </p:txBody>
      </p:sp>
      <p:sp>
        <p:nvSpPr>
          <p:cNvPr id="8" name="Text 6">
            <a:extLst>
              <a:ext uri="{FF2B5EF4-FFF2-40B4-BE49-F238E27FC236}">
                <a16:creationId xmlns:a16="http://schemas.microsoft.com/office/drawing/2014/main" id="{BF45DC33-60EA-2FAC-AE71-200F9FAEB487}"/>
              </a:ext>
            </a:extLst>
          </p:cNvPr>
          <p:cNvSpPr/>
          <p:nvPr/>
        </p:nvSpPr>
        <p:spPr>
          <a:xfrm>
            <a:off x="487680" y="4632960"/>
            <a:ext cx="9753600" cy="426720"/>
          </a:xfrm>
          <a:prstGeom prst="rect">
            <a:avLst/>
          </a:prstGeom>
          <a:noFill/>
          <a:ln/>
        </p:spPr>
        <p:txBody>
          <a:bodyPr wrap="square" rtlCol="0" anchor="ctr"/>
          <a:lstStyle/>
          <a:p>
            <a:r>
              <a:rPr lang="en-US" sz="1600" b="1" dirty="0">
                <a:solidFill>
                  <a:srgbClr val="8BACC8"/>
                </a:solidFill>
              </a:rPr>
              <a:t>Projectleider: </a:t>
            </a:r>
            <a:r>
              <a:rPr lang="en-US" sz="1600" dirty="0">
                <a:solidFill>
                  <a:srgbClr val="FFFFFF"/>
                </a:solidFill>
              </a:rPr>
              <a:t>Arjan Toet  |  BIMT B.V.</a:t>
            </a:r>
            <a:endParaRPr lang="en-US" sz="1600" dirty="0"/>
          </a:p>
        </p:txBody>
      </p:sp>
      <p:sp>
        <p:nvSpPr>
          <p:cNvPr id="9" name="Text 7">
            <a:extLst>
              <a:ext uri="{FF2B5EF4-FFF2-40B4-BE49-F238E27FC236}">
                <a16:creationId xmlns:a16="http://schemas.microsoft.com/office/drawing/2014/main" id="{BE569C85-8894-4503-995A-D85697043EA1}"/>
              </a:ext>
            </a:extLst>
          </p:cNvPr>
          <p:cNvSpPr/>
          <p:nvPr/>
        </p:nvSpPr>
        <p:spPr>
          <a:xfrm>
            <a:off x="487680" y="5059680"/>
            <a:ext cx="9753600" cy="426720"/>
          </a:xfrm>
          <a:prstGeom prst="rect">
            <a:avLst/>
          </a:prstGeom>
          <a:noFill/>
          <a:ln/>
        </p:spPr>
        <p:txBody>
          <a:bodyPr wrap="square" rtlCol="0" anchor="ctr"/>
          <a:lstStyle/>
          <a:p>
            <a:r>
              <a:rPr lang="en-US" sz="1600" b="1" dirty="0">
                <a:solidFill>
                  <a:srgbClr val="8BACC8"/>
                </a:solidFill>
              </a:rPr>
              <a:t>Status: </a:t>
            </a:r>
            <a:r>
              <a:rPr lang="en-US" sz="1600" dirty="0">
                <a:solidFill>
                  <a:srgbClr val="FFFFFF"/>
                </a:solidFill>
              </a:rPr>
              <a:t>Lopend  |  Start: december 2025</a:t>
            </a:r>
            <a:endParaRPr lang="en-US" sz="1600" dirty="0"/>
          </a:p>
        </p:txBody>
      </p:sp>
      <p:sp>
        <p:nvSpPr>
          <p:cNvPr id="10" name="Shape 8">
            <a:extLst>
              <a:ext uri="{FF2B5EF4-FFF2-40B4-BE49-F238E27FC236}">
                <a16:creationId xmlns:a16="http://schemas.microsoft.com/office/drawing/2014/main" id="{ED22D3F6-DB9D-3F8A-4AC0-1B27C35EFB32}"/>
              </a:ext>
            </a:extLst>
          </p:cNvPr>
          <p:cNvSpPr/>
          <p:nvPr/>
        </p:nvSpPr>
        <p:spPr>
          <a:xfrm>
            <a:off x="0" y="6400800"/>
            <a:ext cx="12192000" cy="457200"/>
          </a:xfrm>
          <a:prstGeom prst="rect">
            <a:avLst/>
          </a:prstGeom>
          <a:solidFill>
            <a:schemeClr val="bg2"/>
          </a:solidFill>
          <a:ln w="12700">
            <a:solidFill>
              <a:srgbClr val="0D2137"/>
            </a:solidFill>
            <a:prstDash val="solid"/>
          </a:ln>
        </p:spPr>
        <p:txBody>
          <a:bodyPr/>
          <a:lstStyle/>
          <a:p>
            <a:endParaRPr lang="en-US" sz="2400"/>
          </a:p>
        </p:txBody>
      </p:sp>
      <p:pic>
        <p:nvPicPr>
          <p:cNvPr id="11" name="Image 0" descr="preencoded.png">
            <a:extLst>
              <a:ext uri="{FF2B5EF4-FFF2-40B4-BE49-F238E27FC236}">
                <a16:creationId xmlns:a16="http://schemas.microsoft.com/office/drawing/2014/main" id="{4D7045E5-F7CD-97EA-C30D-CCFABA9A5D15}"/>
              </a:ext>
            </a:extLst>
          </p:cNvPr>
          <p:cNvPicPr>
            <a:picLocks noChangeAspect="1"/>
          </p:cNvPicPr>
          <p:nvPr/>
        </p:nvPicPr>
        <p:blipFill>
          <a:blip r:embed="rId3"/>
          <a:srcRect/>
          <a:stretch/>
        </p:blipFill>
        <p:spPr>
          <a:xfrm>
            <a:off x="109729" y="6434327"/>
            <a:ext cx="1016679" cy="390144"/>
          </a:xfrm>
          <a:prstGeom prst="rect">
            <a:avLst/>
          </a:prstGeom>
        </p:spPr>
      </p:pic>
      <p:sp>
        <p:nvSpPr>
          <p:cNvPr id="13" name="Text 9">
            <a:extLst>
              <a:ext uri="{FF2B5EF4-FFF2-40B4-BE49-F238E27FC236}">
                <a16:creationId xmlns:a16="http://schemas.microsoft.com/office/drawing/2014/main" id="{2FDBCFD6-5210-161F-27A6-A9A4DC99BDC8}"/>
              </a:ext>
            </a:extLst>
          </p:cNvPr>
          <p:cNvSpPr/>
          <p:nvPr/>
        </p:nvSpPr>
        <p:spPr>
          <a:xfrm>
            <a:off x="5730240" y="6425184"/>
            <a:ext cx="731520" cy="365760"/>
          </a:xfrm>
          <a:prstGeom prst="rect">
            <a:avLst/>
          </a:prstGeom>
          <a:noFill/>
          <a:ln/>
        </p:spPr>
        <p:txBody>
          <a:bodyPr wrap="square" rtlCol="0" anchor="ctr"/>
          <a:lstStyle/>
          <a:p>
            <a:pPr algn="ctr"/>
            <a:r>
              <a:rPr lang="en-US" sz="1067" dirty="0">
                <a:solidFill>
                  <a:srgbClr val="6B7E8F"/>
                </a:solidFill>
              </a:rPr>
              <a:t>1 / 5</a:t>
            </a:r>
            <a:endParaRPr lang="en-US" sz="1067" dirty="0"/>
          </a:p>
        </p:txBody>
      </p:sp>
      <p:sp>
        <p:nvSpPr>
          <p:cNvPr id="17" name="TextBox 16">
            <a:extLst>
              <a:ext uri="{FF2B5EF4-FFF2-40B4-BE49-F238E27FC236}">
                <a16:creationId xmlns:a16="http://schemas.microsoft.com/office/drawing/2014/main" id="{12427042-9EC8-D75B-6DDE-A5486FDF31D4}"/>
              </a:ext>
            </a:extLst>
          </p:cNvPr>
          <p:cNvSpPr txBox="1"/>
          <p:nvPr/>
        </p:nvSpPr>
        <p:spPr>
          <a:xfrm>
            <a:off x="3712633" y="3092006"/>
            <a:ext cx="6104467" cy="461665"/>
          </a:xfrm>
          <a:prstGeom prst="rect">
            <a:avLst/>
          </a:prstGeom>
          <a:noFill/>
        </p:spPr>
        <p:txBody>
          <a:bodyPr wrap="square">
            <a:spAutoFit/>
          </a:bodyPr>
          <a:lstStyle/>
          <a:p>
            <a:endParaRPr lang="en-US" sz="2400" dirty="0"/>
          </a:p>
        </p:txBody>
      </p:sp>
      <p:pic>
        <p:nvPicPr>
          <p:cNvPr id="21" name="Picture 20">
            <a:extLst>
              <a:ext uri="{FF2B5EF4-FFF2-40B4-BE49-F238E27FC236}">
                <a16:creationId xmlns:a16="http://schemas.microsoft.com/office/drawing/2014/main" id="{F98AEEFB-AE7D-C13E-DEF5-7F615EF58BF4}"/>
              </a:ext>
            </a:extLst>
          </p:cNvPr>
          <p:cNvPicPr>
            <a:picLocks noChangeAspect="1"/>
          </p:cNvPicPr>
          <p:nvPr/>
        </p:nvPicPr>
        <p:blipFill>
          <a:blip r:embed="rId4"/>
          <a:stretch/>
        </p:blipFill>
        <p:spPr>
          <a:xfrm>
            <a:off x="10084477" y="6451121"/>
            <a:ext cx="1888067" cy="356559"/>
          </a:xfrm>
          <a:prstGeom prst="rect">
            <a:avLst/>
          </a:prstGeom>
        </p:spPr>
      </p:pic>
      <p:pic>
        <p:nvPicPr>
          <p:cNvPr id="12" name="Graphic 11" descr="buildingSMART Nederland logo">
            <a:extLst>
              <a:ext uri="{FF2B5EF4-FFF2-40B4-BE49-F238E27FC236}">
                <a16:creationId xmlns:a16="http://schemas.microsoft.com/office/drawing/2014/main" id="{3EF8D14D-C5F3-2638-3BEE-B9B6B14F71C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990938" y="-697612"/>
            <a:ext cx="3657597" cy="690733"/>
          </a:xfrm>
          <a:prstGeom prst="rect">
            <a:avLst/>
          </a:prstGeom>
        </p:spPr>
      </p:pic>
      <p:pic>
        <p:nvPicPr>
          <p:cNvPr id="15" name="Picture 14">
            <a:extLst>
              <a:ext uri="{FF2B5EF4-FFF2-40B4-BE49-F238E27FC236}">
                <a16:creationId xmlns:a16="http://schemas.microsoft.com/office/drawing/2014/main" id="{2EB7B290-4245-A611-2618-D991E80E3D05}"/>
              </a:ext>
            </a:extLst>
          </p:cNvPr>
          <p:cNvPicPr>
            <a:picLocks noChangeAspect="1"/>
          </p:cNvPicPr>
          <p:nvPr/>
        </p:nvPicPr>
        <p:blipFill>
          <a:blip r:embed="rId6"/>
          <a:stretch>
            <a:fillRect/>
          </a:stretch>
        </p:blipFill>
        <p:spPr>
          <a:xfrm>
            <a:off x="8106" y="0"/>
            <a:ext cx="12175787" cy="6858000"/>
          </a:xfrm>
          <a:prstGeom prst="rect">
            <a:avLst/>
          </a:prstGeom>
        </p:spPr>
      </p:pic>
    </p:spTree>
    <p:extLst>
      <p:ext uri="{BB962C8B-B14F-4D97-AF65-F5344CB8AC3E}">
        <p14:creationId xmlns:p14="http://schemas.microsoft.com/office/powerpoint/2010/main" val="396944117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0D2137"/>
          </a:solidFill>
          <a:ln w="12700">
            <a:solidFill>
              <a:srgbClr val="0D2137"/>
            </a:solidFill>
            <a:prstDash val="solid"/>
          </a:ln>
        </p:spPr>
        <p:txBody>
          <a:bodyPr/>
          <a:lstStyle/>
          <a:p>
            <a:endParaRPr lang="en-US" sz="2400"/>
          </a:p>
        </p:txBody>
      </p:sp>
      <p:sp>
        <p:nvSpPr>
          <p:cNvPr id="3" name="Shape 1"/>
          <p:cNvSpPr/>
          <p:nvPr/>
        </p:nvSpPr>
        <p:spPr>
          <a:xfrm>
            <a:off x="0" y="0"/>
            <a:ext cx="219456" cy="6858000"/>
          </a:xfrm>
          <a:prstGeom prst="rect">
            <a:avLst/>
          </a:prstGeom>
          <a:solidFill>
            <a:srgbClr val="E8650A"/>
          </a:solidFill>
          <a:ln w="12700">
            <a:solidFill>
              <a:srgbClr val="E8650A"/>
            </a:solidFill>
            <a:prstDash val="solid"/>
          </a:ln>
        </p:spPr>
        <p:txBody>
          <a:bodyPr/>
          <a:lstStyle/>
          <a:p>
            <a:endParaRPr lang="en-US" sz="2400"/>
          </a:p>
        </p:txBody>
      </p:sp>
      <p:sp>
        <p:nvSpPr>
          <p:cNvPr id="4" name="Text 2"/>
          <p:cNvSpPr/>
          <p:nvPr/>
        </p:nvSpPr>
        <p:spPr>
          <a:xfrm>
            <a:off x="487680" y="146304"/>
            <a:ext cx="11216640" cy="792480"/>
          </a:xfrm>
          <a:prstGeom prst="rect">
            <a:avLst/>
          </a:prstGeom>
          <a:noFill/>
          <a:ln/>
        </p:spPr>
        <p:txBody>
          <a:bodyPr wrap="square" rtlCol="0" anchor="ctr"/>
          <a:lstStyle/>
          <a:p>
            <a:r>
              <a:rPr lang="en-US" sz="3467" b="1" dirty="0">
                <a:solidFill>
                  <a:srgbClr val="FFFFFF"/>
                </a:solidFill>
                <a:latin typeface="Calibri" pitchFamily="34" charset="0"/>
                <a:ea typeface="Calibri" pitchFamily="34" charset="-122"/>
                <a:cs typeface="Calibri" pitchFamily="34" charset="-120"/>
              </a:rPr>
              <a:t>Waarom dit project?</a:t>
            </a:r>
            <a:endParaRPr lang="en-US" sz="3467" dirty="0"/>
          </a:p>
        </p:txBody>
      </p:sp>
      <p:sp>
        <p:nvSpPr>
          <p:cNvPr id="5" name="Shape 3"/>
          <p:cNvSpPr/>
          <p:nvPr/>
        </p:nvSpPr>
        <p:spPr>
          <a:xfrm>
            <a:off x="365760" y="1280160"/>
            <a:ext cx="6705600" cy="1463040"/>
          </a:xfrm>
          <a:prstGeom prst="rect">
            <a:avLst/>
          </a:prstGeom>
          <a:solidFill>
            <a:srgbClr val="F0F4F8"/>
          </a:solidFill>
          <a:ln w="6350">
            <a:solidFill>
              <a:srgbClr val="D0DBE6"/>
            </a:solidFill>
            <a:prstDash val="solid"/>
          </a:ln>
          <a:effectLst>
            <a:outerShdw blurRad="50800" dist="25400" dir="8100000" algn="bl" rotWithShape="0">
              <a:srgbClr val="000000">
                <a:alpha val="6000"/>
              </a:srgbClr>
            </a:outerShdw>
          </a:effectLst>
        </p:spPr>
        <p:txBody>
          <a:bodyPr/>
          <a:lstStyle/>
          <a:p>
            <a:endParaRPr lang="en-US" sz="2400"/>
          </a:p>
        </p:txBody>
      </p:sp>
      <p:sp>
        <p:nvSpPr>
          <p:cNvPr id="6" name="Shape 4"/>
          <p:cNvSpPr/>
          <p:nvPr/>
        </p:nvSpPr>
        <p:spPr>
          <a:xfrm>
            <a:off x="365760" y="1280160"/>
            <a:ext cx="85344" cy="1463040"/>
          </a:xfrm>
          <a:prstGeom prst="rect">
            <a:avLst/>
          </a:prstGeom>
          <a:solidFill>
            <a:srgbClr val="0E4D8A"/>
          </a:solidFill>
          <a:ln w="12700">
            <a:solidFill>
              <a:srgbClr val="0E4D8A"/>
            </a:solidFill>
            <a:prstDash val="solid"/>
          </a:ln>
        </p:spPr>
        <p:txBody>
          <a:bodyPr/>
          <a:lstStyle/>
          <a:p>
            <a:endParaRPr lang="en-US" sz="2400"/>
          </a:p>
        </p:txBody>
      </p:sp>
      <p:sp>
        <p:nvSpPr>
          <p:cNvPr id="7" name="Text 5"/>
          <p:cNvSpPr/>
          <p:nvPr/>
        </p:nvSpPr>
        <p:spPr>
          <a:xfrm>
            <a:off x="609600" y="1377696"/>
            <a:ext cx="6339840" cy="365760"/>
          </a:xfrm>
          <a:prstGeom prst="rect">
            <a:avLst/>
          </a:prstGeom>
          <a:noFill/>
          <a:ln/>
        </p:spPr>
        <p:txBody>
          <a:bodyPr wrap="square" lIns="0" tIns="0" rIns="0" bIns="0" rtlCol="0" anchor="ctr"/>
          <a:lstStyle/>
          <a:p>
            <a:r>
              <a:rPr lang="en-US" sz="1733" b="1" dirty="0">
                <a:solidFill>
                  <a:srgbClr val="1A2B3C"/>
                </a:solidFill>
              </a:rPr>
              <a:t>Aanleiding</a:t>
            </a:r>
            <a:endParaRPr lang="en-US" sz="1733" dirty="0"/>
          </a:p>
        </p:txBody>
      </p:sp>
      <p:sp>
        <p:nvSpPr>
          <p:cNvPr id="8" name="Text 6"/>
          <p:cNvSpPr/>
          <p:nvPr/>
        </p:nvSpPr>
        <p:spPr>
          <a:xfrm>
            <a:off x="609600" y="1743456"/>
            <a:ext cx="6339840" cy="877824"/>
          </a:xfrm>
          <a:prstGeom prst="rect">
            <a:avLst/>
          </a:prstGeom>
          <a:noFill/>
          <a:ln/>
        </p:spPr>
        <p:txBody>
          <a:bodyPr wrap="square" lIns="0" tIns="0" rIns="0" bIns="0" rtlCol="0" anchor="ctr"/>
          <a:lstStyle/>
          <a:p>
            <a:r>
              <a:rPr lang="en-US" sz="1400" dirty="0">
                <a:solidFill>
                  <a:srgbClr val="1A2B3C"/>
                </a:solidFill>
              </a:rPr>
              <a:t>ISO 19650 wordt steeds vaker als preferente standaard opgenomen, o.a. door digiGO. De markt heeft nú behoefte aan concrete, direct toepasbare templates.</a:t>
            </a:r>
            <a:endParaRPr lang="en-US" sz="1400" dirty="0"/>
          </a:p>
        </p:txBody>
      </p:sp>
      <p:sp>
        <p:nvSpPr>
          <p:cNvPr id="9" name="Shape 7"/>
          <p:cNvSpPr/>
          <p:nvPr/>
        </p:nvSpPr>
        <p:spPr>
          <a:xfrm>
            <a:off x="365760" y="2926080"/>
            <a:ext cx="6705600" cy="1463040"/>
          </a:xfrm>
          <a:prstGeom prst="rect">
            <a:avLst/>
          </a:prstGeom>
          <a:solidFill>
            <a:srgbClr val="F0F4F8"/>
          </a:solidFill>
          <a:ln w="6350">
            <a:solidFill>
              <a:srgbClr val="D0DBE6"/>
            </a:solidFill>
            <a:prstDash val="solid"/>
          </a:ln>
          <a:effectLst>
            <a:outerShdw blurRad="50800" dist="25400" dir="8100000" algn="bl" rotWithShape="0">
              <a:srgbClr val="000000">
                <a:alpha val="6000"/>
              </a:srgbClr>
            </a:outerShdw>
          </a:effectLst>
        </p:spPr>
        <p:txBody>
          <a:bodyPr/>
          <a:lstStyle/>
          <a:p>
            <a:endParaRPr lang="en-US" sz="2400"/>
          </a:p>
        </p:txBody>
      </p:sp>
      <p:sp>
        <p:nvSpPr>
          <p:cNvPr id="10" name="Shape 8"/>
          <p:cNvSpPr/>
          <p:nvPr/>
        </p:nvSpPr>
        <p:spPr>
          <a:xfrm>
            <a:off x="365760" y="2926080"/>
            <a:ext cx="85344" cy="1463040"/>
          </a:xfrm>
          <a:prstGeom prst="rect">
            <a:avLst/>
          </a:prstGeom>
          <a:solidFill>
            <a:srgbClr val="0A7B8A"/>
          </a:solidFill>
          <a:ln w="12700">
            <a:solidFill>
              <a:srgbClr val="0A7B8A"/>
            </a:solidFill>
            <a:prstDash val="solid"/>
          </a:ln>
        </p:spPr>
        <p:txBody>
          <a:bodyPr/>
          <a:lstStyle/>
          <a:p>
            <a:endParaRPr lang="en-US" sz="2400"/>
          </a:p>
        </p:txBody>
      </p:sp>
      <p:sp>
        <p:nvSpPr>
          <p:cNvPr id="11" name="Text 9"/>
          <p:cNvSpPr/>
          <p:nvPr/>
        </p:nvSpPr>
        <p:spPr>
          <a:xfrm>
            <a:off x="609600" y="3023616"/>
            <a:ext cx="6339840" cy="365760"/>
          </a:xfrm>
          <a:prstGeom prst="rect">
            <a:avLst/>
          </a:prstGeom>
          <a:noFill/>
          <a:ln/>
        </p:spPr>
        <p:txBody>
          <a:bodyPr wrap="square" lIns="0" tIns="0" rIns="0" bIns="0" rtlCol="0" anchor="ctr"/>
          <a:lstStyle/>
          <a:p>
            <a:r>
              <a:rPr lang="en-US" sz="1733" b="1" dirty="0">
                <a:solidFill>
                  <a:srgbClr val="1A2B3C"/>
                </a:solidFill>
              </a:rPr>
              <a:t>Van losse initiatieven naar één geheel</a:t>
            </a:r>
            <a:endParaRPr lang="en-US" sz="1733" dirty="0"/>
          </a:p>
        </p:txBody>
      </p:sp>
      <p:sp>
        <p:nvSpPr>
          <p:cNvPr id="12" name="Text 10"/>
          <p:cNvSpPr/>
          <p:nvPr/>
        </p:nvSpPr>
        <p:spPr>
          <a:xfrm>
            <a:off x="609600" y="3389376"/>
            <a:ext cx="6339840" cy="877824"/>
          </a:xfrm>
          <a:prstGeom prst="rect">
            <a:avLst/>
          </a:prstGeom>
          <a:noFill/>
          <a:ln/>
        </p:spPr>
        <p:txBody>
          <a:bodyPr wrap="square" lIns="0" tIns="0" rIns="0" bIns="0" rtlCol="0" anchor="ctr"/>
          <a:lstStyle/>
          <a:p>
            <a:r>
              <a:rPr lang="en-US" sz="1400" dirty="0">
                <a:solidFill>
                  <a:srgbClr val="1A2B3C"/>
                </a:solidFill>
              </a:rPr>
              <a:t>Een groep ISO 19650-experts, waarvan velen werkzaam bij gecertificeerde organisaties, </a:t>
            </a:r>
            <a:r>
              <a:rPr lang="en-US" sz="1400" dirty="0" err="1">
                <a:solidFill>
                  <a:srgbClr val="1A2B3C"/>
                </a:solidFill>
              </a:rPr>
              <a:t>hebben</a:t>
            </a:r>
            <a:r>
              <a:rPr lang="en-US" sz="1400" dirty="0">
                <a:solidFill>
                  <a:srgbClr val="1A2B3C"/>
                </a:solidFill>
              </a:rPr>
              <a:t> in de loop der </a:t>
            </a:r>
            <a:r>
              <a:rPr lang="en-US" sz="1400" dirty="0" err="1">
                <a:solidFill>
                  <a:srgbClr val="1A2B3C"/>
                </a:solidFill>
              </a:rPr>
              <a:t>jaren</a:t>
            </a:r>
            <a:r>
              <a:rPr lang="en-US" sz="1400" dirty="0">
                <a:solidFill>
                  <a:srgbClr val="1A2B3C"/>
                </a:solidFill>
              </a:rPr>
              <a:t> </a:t>
            </a:r>
            <a:r>
              <a:rPr lang="en-US" sz="1400" dirty="0" err="1">
                <a:solidFill>
                  <a:srgbClr val="1A2B3C"/>
                </a:solidFill>
              </a:rPr>
              <a:t>veel</a:t>
            </a:r>
            <a:r>
              <a:rPr lang="en-US" sz="1400" dirty="0">
                <a:solidFill>
                  <a:srgbClr val="1A2B3C"/>
                </a:solidFill>
              </a:rPr>
              <a:t> </a:t>
            </a:r>
            <a:r>
              <a:rPr lang="en-US" sz="1400" dirty="0" err="1">
                <a:solidFill>
                  <a:srgbClr val="1A2B3C"/>
                </a:solidFill>
              </a:rPr>
              <a:t>kennis</a:t>
            </a:r>
            <a:r>
              <a:rPr lang="en-US" sz="1400" dirty="0">
                <a:solidFill>
                  <a:srgbClr val="1A2B3C"/>
                </a:solidFill>
              </a:rPr>
              <a:t> </a:t>
            </a:r>
            <a:r>
              <a:rPr lang="en-US" sz="1400" dirty="0" err="1">
                <a:solidFill>
                  <a:srgbClr val="1A2B3C"/>
                </a:solidFill>
              </a:rPr>
              <a:t>opgebouwd</a:t>
            </a:r>
            <a:r>
              <a:rPr lang="en-US" sz="1400" dirty="0">
                <a:solidFill>
                  <a:srgbClr val="1A2B3C"/>
                </a:solidFill>
              </a:rPr>
              <a:t> en content </a:t>
            </a:r>
            <a:r>
              <a:rPr lang="en-US" sz="1400" dirty="0" err="1">
                <a:solidFill>
                  <a:srgbClr val="1A2B3C"/>
                </a:solidFill>
              </a:rPr>
              <a:t>ontwikkeld</a:t>
            </a:r>
            <a:r>
              <a:rPr lang="en-US" sz="1400" dirty="0">
                <a:solidFill>
                  <a:srgbClr val="1A2B3C"/>
                </a:solidFill>
              </a:rPr>
              <a:t>. Deze kennis wilden we niet verspillen.</a:t>
            </a:r>
            <a:endParaRPr lang="en-US" sz="1400" dirty="0"/>
          </a:p>
        </p:txBody>
      </p:sp>
      <p:sp>
        <p:nvSpPr>
          <p:cNvPr id="13" name="Shape 11"/>
          <p:cNvSpPr/>
          <p:nvPr/>
        </p:nvSpPr>
        <p:spPr>
          <a:xfrm>
            <a:off x="365760" y="4572000"/>
            <a:ext cx="6705600" cy="1463040"/>
          </a:xfrm>
          <a:prstGeom prst="rect">
            <a:avLst/>
          </a:prstGeom>
          <a:solidFill>
            <a:srgbClr val="F0F4F8"/>
          </a:solidFill>
          <a:ln w="6350">
            <a:solidFill>
              <a:srgbClr val="D0DBE6"/>
            </a:solidFill>
            <a:prstDash val="solid"/>
          </a:ln>
          <a:effectLst>
            <a:outerShdw blurRad="50800" dist="25400" dir="8100000" algn="bl" rotWithShape="0">
              <a:srgbClr val="000000">
                <a:alpha val="6000"/>
              </a:srgbClr>
            </a:outerShdw>
          </a:effectLst>
        </p:spPr>
        <p:txBody>
          <a:bodyPr/>
          <a:lstStyle/>
          <a:p>
            <a:endParaRPr lang="en-US" sz="2400"/>
          </a:p>
        </p:txBody>
      </p:sp>
      <p:sp>
        <p:nvSpPr>
          <p:cNvPr id="14" name="Shape 12"/>
          <p:cNvSpPr/>
          <p:nvPr/>
        </p:nvSpPr>
        <p:spPr>
          <a:xfrm>
            <a:off x="365760" y="4572000"/>
            <a:ext cx="85344" cy="1463040"/>
          </a:xfrm>
          <a:prstGeom prst="rect">
            <a:avLst/>
          </a:prstGeom>
          <a:solidFill>
            <a:srgbClr val="E8650A"/>
          </a:solidFill>
          <a:ln w="12700">
            <a:solidFill>
              <a:srgbClr val="E8650A"/>
            </a:solidFill>
            <a:prstDash val="solid"/>
          </a:ln>
        </p:spPr>
        <p:txBody>
          <a:bodyPr/>
          <a:lstStyle/>
          <a:p>
            <a:endParaRPr lang="en-US" sz="2400"/>
          </a:p>
        </p:txBody>
      </p:sp>
      <p:sp>
        <p:nvSpPr>
          <p:cNvPr id="15" name="Text 13"/>
          <p:cNvSpPr/>
          <p:nvPr/>
        </p:nvSpPr>
        <p:spPr>
          <a:xfrm>
            <a:off x="609600" y="4669536"/>
            <a:ext cx="6339840" cy="365760"/>
          </a:xfrm>
          <a:prstGeom prst="rect">
            <a:avLst/>
          </a:prstGeom>
          <a:noFill/>
          <a:ln/>
        </p:spPr>
        <p:txBody>
          <a:bodyPr wrap="square" lIns="0" tIns="0" rIns="0" bIns="0" rtlCol="0" anchor="ctr"/>
          <a:lstStyle/>
          <a:p>
            <a:r>
              <a:rPr lang="en-US" sz="1733" b="1" dirty="0">
                <a:solidFill>
                  <a:srgbClr val="1A2B3C"/>
                </a:solidFill>
              </a:rPr>
              <a:t>Thuis gevonden bij buildingSMART NL</a:t>
            </a:r>
            <a:endParaRPr lang="en-US" sz="1733" dirty="0"/>
          </a:p>
        </p:txBody>
      </p:sp>
      <p:sp>
        <p:nvSpPr>
          <p:cNvPr id="16" name="Text 14"/>
          <p:cNvSpPr/>
          <p:nvPr/>
        </p:nvSpPr>
        <p:spPr>
          <a:xfrm>
            <a:off x="609600" y="5035296"/>
            <a:ext cx="6339840" cy="877824"/>
          </a:xfrm>
          <a:prstGeom prst="rect">
            <a:avLst/>
          </a:prstGeom>
          <a:noFill/>
          <a:ln/>
        </p:spPr>
        <p:txBody>
          <a:bodyPr wrap="square" lIns="0" tIns="0" rIns="0" bIns="0" rtlCol="0" anchor="ctr"/>
          <a:lstStyle/>
          <a:p>
            <a:r>
              <a:rPr lang="en-US" sz="1400" dirty="0">
                <a:solidFill>
                  <a:srgbClr val="1A2B3C"/>
                </a:solidFill>
              </a:rPr>
              <a:t>Na een lange zoektocht vond het expertteam onderdak bij buildingSMART Nederland. Het project is formeel opgestart in december 2025.</a:t>
            </a:r>
            <a:br>
              <a:rPr lang="en-US" sz="1400" dirty="0">
                <a:solidFill>
                  <a:srgbClr val="1A2B3C"/>
                </a:solidFill>
              </a:rPr>
            </a:br>
            <a:r>
              <a:rPr lang="en-US" sz="1400" dirty="0">
                <a:solidFill>
                  <a:srgbClr val="1A2B3C"/>
                </a:solidFill>
                <a:hlinkClick r:id="rId3"/>
              </a:rPr>
              <a:t>https://www.buildingsmart.nl/projecten/iso-19650</a:t>
            </a:r>
            <a:endParaRPr lang="en-US" sz="1400" dirty="0">
              <a:solidFill>
                <a:srgbClr val="1A2B3C"/>
              </a:solidFill>
            </a:endParaRPr>
          </a:p>
        </p:txBody>
      </p:sp>
      <p:sp>
        <p:nvSpPr>
          <p:cNvPr id="18" name="Text 16"/>
          <p:cNvSpPr/>
          <p:nvPr/>
        </p:nvSpPr>
        <p:spPr>
          <a:xfrm>
            <a:off x="7559040" y="1365504"/>
            <a:ext cx="4084320" cy="365760"/>
          </a:xfrm>
          <a:prstGeom prst="rect">
            <a:avLst/>
          </a:prstGeom>
          <a:noFill/>
          <a:ln/>
        </p:spPr>
        <p:txBody>
          <a:bodyPr wrap="square" rtlCol="0" anchor="ctr"/>
          <a:lstStyle/>
          <a:p>
            <a:pPr algn="ctr"/>
            <a:r>
              <a:rPr lang="en-US" sz="1333" b="1" dirty="0">
                <a:solidFill>
                  <a:srgbClr val="6B7E8F"/>
                </a:solidFill>
              </a:rPr>
              <a:t>Grootste sponsor</a:t>
            </a:r>
            <a:endParaRPr lang="en-US" sz="1333" dirty="0"/>
          </a:p>
        </p:txBody>
      </p:sp>
      <p:sp>
        <p:nvSpPr>
          <p:cNvPr id="20" name="Text 17"/>
          <p:cNvSpPr/>
          <p:nvPr/>
        </p:nvSpPr>
        <p:spPr>
          <a:xfrm>
            <a:off x="7454583" y="3258727"/>
            <a:ext cx="4328160" cy="731520"/>
          </a:xfrm>
          <a:prstGeom prst="rect">
            <a:avLst/>
          </a:prstGeom>
          <a:noFill/>
          <a:ln/>
        </p:spPr>
        <p:txBody>
          <a:bodyPr wrap="square" rtlCol="0" anchor="ctr"/>
          <a:lstStyle/>
          <a:p>
            <a:pPr algn="ctr"/>
            <a:r>
              <a:rPr lang="en-US" sz="1333" i="1" dirty="0">
                <a:solidFill>
                  <a:srgbClr val="6B7E8F"/>
                </a:solidFill>
              </a:rPr>
              <a:t>DigiGO wil de templates gebruiken en</a:t>
            </a:r>
            <a:endParaRPr lang="en-US" sz="1333" dirty="0"/>
          </a:p>
          <a:p>
            <a:pPr algn="ctr"/>
            <a:r>
              <a:rPr lang="en-US" sz="1333" i="1" dirty="0">
                <a:solidFill>
                  <a:srgbClr val="6B7E8F"/>
                </a:solidFill>
              </a:rPr>
              <a:t>beschikbaar stellen via hun platform.</a:t>
            </a:r>
            <a:endParaRPr lang="en-US" sz="1333" dirty="0"/>
          </a:p>
        </p:txBody>
      </p:sp>
      <p:sp>
        <p:nvSpPr>
          <p:cNvPr id="21" name="Text 18"/>
          <p:cNvSpPr/>
          <p:nvPr/>
        </p:nvSpPr>
        <p:spPr>
          <a:xfrm>
            <a:off x="7498080" y="4090416"/>
            <a:ext cx="4328160" cy="341376"/>
          </a:xfrm>
          <a:prstGeom prst="rect">
            <a:avLst/>
          </a:prstGeom>
          <a:noFill/>
          <a:ln/>
        </p:spPr>
        <p:txBody>
          <a:bodyPr wrap="square" rtlCol="0" anchor="ctr"/>
          <a:lstStyle/>
          <a:p>
            <a:pPr algn="ctr"/>
            <a:r>
              <a:rPr lang="en-US" sz="1200" b="1" kern="0" spc="267" dirty="0">
                <a:solidFill>
                  <a:srgbClr val="6B7E8F"/>
                </a:solidFill>
              </a:rPr>
              <a:t>SPONSOREN</a:t>
            </a:r>
            <a:endParaRPr lang="en-US" sz="1200" dirty="0"/>
          </a:p>
        </p:txBody>
      </p:sp>
      <p:sp>
        <p:nvSpPr>
          <p:cNvPr id="26" name="Text 20"/>
          <p:cNvSpPr/>
          <p:nvPr/>
        </p:nvSpPr>
        <p:spPr>
          <a:xfrm>
            <a:off x="5730240" y="6425184"/>
            <a:ext cx="731520" cy="365760"/>
          </a:xfrm>
          <a:prstGeom prst="rect">
            <a:avLst/>
          </a:prstGeom>
          <a:noFill/>
          <a:ln/>
        </p:spPr>
        <p:txBody>
          <a:bodyPr wrap="square" rtlCol="0" anchor="ctr"/>
          <a:lstStyle/>
          <a:p>
            <a:pPr algn="ctr"/>
            <a:r>
              <a:rPr lang="en-US" sz="1067" dirty="0">
                <a:solidFill>
                  <a:srgbClr val="6B7E8F"/>
                </a:solidFill>
              </a:rPr>
              <a:t>2 / 5</a:t>
            </a:r>
            <a:endParaRPr lang="en-US" sz="1067" dirty="0"/>
          </a:p>
        </p:txBody>
      </p:sp>
      <p:pic>
        <p:nvPicPr>
          <p:cNvPr id="28" name="Picture 27">
            <a:extLst>
              <a:ext uri="{FF2B5EF4-FFF2-40B4-BE49-F238E27FC236}">
                <a16:creationId xmlns:a16="http://schemas.microsoft.com/office/drawing/2014/main" id="{94DC1CE3-28C8-DB29-589E-0A875923B11C}"/>
              </a:ext>
            </a:extLst>
          </p:cNvPr>
          <p:cNvPicPr>
            <a:picLocks noChangeAspect="1"/>
          </p:cNvPicPr>
          <p:nvPr/>
        </p:nvPicPr>
        <p:blipFill>
          <a:blip r:embed="rId4"/>
          <a:stretch>
            <a:fillRect/>
          </a:stretch>
        </p:blipFill>
        <p:spPr>
          <a:xfrm>
            <a:off x="8419730" y="4474465"/>
            <a:ext cx="2606781" cy="1859543"/>
          </a:xfrm>
          <a:prstGeom prst="rect">
            <a:avLst/>
          </a:prstGeom>
        </p:spPr>
      </p:pic>
      <p:pic>
        <p:nvPicPr>
          <p:cNvPr id="30" name="Picture 29">
            <a:extLst>
              <a:ext uri="{FF2B5EF4-FFF2-40B4-BE49-F238E27FC236}">
                <a16:creationId xmlns:a16="http://schemas.microsoft.com/office/drawing/2014/main" id="{67E80094-F6C1-BBB4-DCA9-E47FB35DAA2A}"/>
              </a:ext>
            </a:extLst>
          </p:cNvPr>
          <p:cNvPicPr>
            <a:picLocks noChangeAspect="1"/>
          </p:cNvPicPr>
          <p:nvPr/>
        </p:nvPicPr>
        <p:blipFill>
          <a:blip r:embed="rId5"/>
          <a:srcRect l="3712" t="2023" r="1591" b="16496"/>
          <a:stretch>
            <a:fillRect/>
          </a:stretch>
        </p:blipFill>
        <p:spPr>
          <a:xfrm>
            <a:off x="8839200" y="1798058"/>
            <a:ext cx="1558925" cy="1341383"/>
          </a:xfrm>
          <a:prstGeom prst="rect">
            <a:avLst/>
          </a:prstGeom>
        </p:spPr>
      </p:pic>
      <p:sp>
        <p:nvSpPr>
          <p:cNvPr id="31" name="Shape 8">
            <a:extLst>
              <a:ext uri="{FF2B5EF4-FFF2-40B4-BE49-F238E27FC236}">
                <a16:creationId xmlns:a16="http://schemas.microsoft.com/office/drawing/2014/main" id="{CE348FA6-1C6C-EC3B-731A-80D5C436AF7C}"/>
              </a:ext>
            </a:extLst>
          </p:cNvPr>
          <p:cNvSpPr/>
          <p:nvPr/>
        </p:nvSpPr>
        <p:spPr>
          <a:xfrm>
            <a:off x="0" y="6400800"/>
            <a:ext cx="12192000" cy="457200"/>
          </a:xfrm>
          <a:prstGeom prst="rect">
            <a:avLst/>
          </a:prstGeom>
          <a:solidFill>
            <a:schemeClr val="bg2"/>
          </a:solidFill>
          <a:ln w="12700">
            <a:solidFill>
              <a:srgbClr val="0D2137"/>
            </a:solidFill>
            <a:prstDash val="solid"/>
          </a:ln>
        </p:spPr>
        <p:txBody>
          <a:bodyPr/>
          <a:lstStyle/>
          <a:p>
            <a:endParaRPr lang="en-US" sz="2400"/>
          </a:p>
        </p:txBody>
      </p:sp>
      <p:pic>
        <p:nvPicPr>
          <p:cNvPr id="32" name="Image 0" descr="preencoded.png">
            <a:extLst>
              <a:ext uri="{FF2B5EF4-FFF2-40B4-BE49-F238E27FC236}">
                <a16:creationId xmlns:a16="http://schemas.microsoft.com/office/drawing/2014/main" id="{8EC4CC5E-9F3B-67BF-0F95-AE13B4D5838D}"/>
              </a:ext>
            </a:extLst>
          </p:cNvPr>
          <p:cNvPicPr>
            <a:picLocks noChangeAspect="1"/>
          </p:cNvPicPr>
          <p:nvPr/>
        </p:nvPicPr>
        <p:blipFill>
          <a:blip r:embed="rId6"/>
          <a:srcRect/>
          <a:stretch/>
        </p:blipFill>
        <p:spPr>
          <a:xfrm>
            <a:off x="109729" y="6434327"/>
            <a:ext cx="1016679" cy="390144"/>
          </a:xfrm>
          <a:prstGeom prst="rect">
            <a:avLst/>
          </a:prstGeom>
        </p:spPr>
      </p:pic>
      <p:pic>
        <p:nvPicPr>
          <p:cNvPr id="33" name="Picture 32">
            <a:extLst>
              <a:ext uri="{FF2B5EF4-FFF2-40B4-BE49-F238E27FC236}">
                <a16:creationId xmlns:a16="http://schemas.microsoft.com/office/drawing/2014/main" id="{5413EDBB-1C22-8BDD-9B69-A3153EF72678}"/>
              </a:ext>
            </a:extLst>
          </p:cNvPr>
          <p:cNvPicPr>
            <a:picLocks noChangeAspect="1"/>
          </p:cNvPicPr>
          <p:nvPr/>
        </p:nvPicPr>
        <p:blipFill>
          <a:blip r:embed="rId7"/>
          <a:stretch/>
        </p:blipFill>
        <p:spPr>
          <a:xfrm>
            <a:off x="10084477" y="6451121"/>
            <a:ext cx="1888067" cy="356559"/>
          </a:xfrm>
          <a:prstGeom prst="rect">
            <a:avLst/>
          </a:prstGeom>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0D2137"/>
          </a:solidFill>
          <a:ln w="12700">
            <a:solidFill>
              <a:srgbClr val="0D2137"/>
            </a:solidFill>
            <a:prstDash val="solid"/>
          </a:ln>
        </p:spPr>
        <p:txBody>
          <a:bodyPr/>
          <a:lstStyle/>
          <a:p>
            <a:endParaRPr lang="en-US" sz="2400"/>
          </a:p>
        </p:txBody>
      </p:sp>
      <p:sp>
        <p:nvSpPr>
          <p:cNvPr id="3" name="Shape 1"/>
          <p:cNvSpPr/>
          <p:nvPr/>
        </p:nvSpPr>
        <p:spPr>
          <a:xfrm>
            <a:off x="0" y="0"/>
            <a:ext cx="219456" cy="6858000"/>
          </a:xfrm>
          <a:prstGeom prst="rect">
            <a:avLst/>
          </a:prstGeom>
          <a:solidFill>
            <a:srgbClr val="E8650A"/>
          </a:solidFill>
          <a:ln w="12700">
            <a:solidFill>
              <a:srgbClr val="E8650A"/>
            </a:solidFill>
            <a:prstDash val="solid"/>
          </a:ln>
        </p:spPr>
        <p:txBody>
          <a:bodyPr/>
          <a:lstStyle/>
          <a:p>
            <a:endParaRPr lang="en-US" sz="2400"/>
          </a:p>
        </p:txBody>
      </p:sp>
      <p:sp>
        <p:nvSpPr>
          <p:cNvPr id="4" name="Text 2"/>
          <p:cNvSpPr/>
          <p:nvPr/>
        </p:nvSpPr>
        <p:spPr>
          <a:xfrm>
            <a:off x="487680" y="146304"/>
            <a:ext cx="11216640" cy="792480"/>
          </a:xfrm>
          <a:prstGeom prst="rect">
            <a:avLst/>
          </a:prstGeom>
          <a:noFill/>
          <a:ln/>
        </p:spPr>
        <p:txBody>
          <a:bodyPr wrap="square" rtlCol="0" anchor="ctr"/>
          <a:lstStyle/>
          <a:p>
            <a:r>
              <a:rPr lang="en-US" sz="3467" b="1" dirty="0">
                <a:solidFill>
                  <a:srgbClr val="FFFFFF"/>
                </a:solidFill>
                <a:latin typeface="Calibri" pitchFamily="34" charset="0"/>
                <a:ea typeface="Calibri" pitchFamily="34" charset="-122"/>
                <a:cs typeface="Calibri" pitchFamily="34" charset="-120"/>
              </a:rPr>
              <a:t>Wat leveren we op?</a:t>
            </a:r>
            <a:endParaRPr lang="en-US" sz="3467" dirty="0"/>
          </a:p>
        </p:txBody>
      </p:sp>
      <p:sp>
        <p:nvSpPr>
          <p:cNvPr id="5" name="Text 3"/>
          <p:cNvSpPr/>
          <p:nvPr/>
        </p:nvSpPr>
        <p:spPr>
          <a:xfrm>
            <a:off x="487680" y="1194816"/>
            <a:ext cx="11216640" cy="365760"/>
          </a:xfrm>
          <a:prstGeom prst="rect">
            <a:avLst/>
          </a:prstGeom>
          <a:noFill/>
          <a:ln/>
        </p:spPr>
        <p:txBody>
          <a:bodyPr wrap="square" rtlCol="0" anchor="ctr"/>
          <a:lstStyle/>
          <a:p>
            <a:r>
              <a:rPr lang="en-US" sz="1733" b="1" dirty="0">
                <a:solidFill>
                  <a:srgbClr val="0E4D8A"/>
                </a:solidFill>
              </a:rPr>
              <a:t>12 te harmoniseren templates</a:t>
            </a:r>
            <a:endParaRPr lang="en-US" sz="1733" dirty="0"/>
          </a:p>
        </p:txBody>
      </p:sp>
      <p:sp>
        <p:nvSpPr>
          <p:cNvPr id="6" name="Text 4"/>
          <p:cNvSpPr/>
          <p:nvPr/>
        </p:nvSpPr>
        <p:spPr>
          <a:xfrm>
            <a:off x="487680" y="1609344"/>
            <a:ext cx="5486400" cy="4328160"/>
          </a:xfrm>
          <a:prstGeom prst="rect">
            <a:avLst/>
          </a:prstGeom>
          <a:noFill/>
          <a:ln/>
        </p:spPr>
        <p:txBody>
          <a:bodyPr wrap="square" rtlCol="0" anchor="ctr"/>
          <a:lstStyle/>
          <a:p>
            <a:pPr marL="457189" indent="-457189">
              <a:spcAft>
                <a:spcPts val="533"/>
              </a:spcAft>
              <a:buSzPct val="100000"/>
              <a:buChar char="•"/>
            </a:pPr>
            <a:r>
              <a:rPr lang="en-US" sz="1467" dirty="0">
                <a:solidFill>
                  <a:srgbClr val="1A2B3C"/>
                </a:solidFill>
              </a:rPr>
              <a:t>High Level Responsibility Matrix</a:t>
            </a:r>
            <a:endParaRPr lang="en-US" sz="1467" dirty="0"/>
          </a:p>
          <a:p>
            <a:pPr marL="457189" indent="-457189">
              <a:spcAft>
                <a:spcPts val="533"/>
              </a:spcAft>
              <a:buSzPct val="100000"/>
              <a:buChar char="•"/>
            </a:pPr>
            <a:r>
              <a:rPr lang="en-US" sz="1467" dirty="0">
                <a:solidFill>
                  <a:srgbClr val="1A2B3C"/>
                </a:solidFill>
              </a:rPr>
              <a:t>Capability &amp; Capacity Assessments</a:t>
            </a:r>
            <a:endParaRPr lang="en-US" sz="1467" dirty="0"/>
          </a:p>
          <a:p>
            <a:pPr marL="457189" indent="-457189">
              <a:spcAft>
                <a:spcPts val="533"/>
              </a:spcAft>
              <a:buSzPct val="100000"/>
              <a:buChar char="•"/>
            </a:pPr>
            <a:r>
              <a:rPr lang="en-US" sz="1467" dirty="0">
                <a:solidFill>
                  <a:srgbClr val="1A2B3C"/>
                </a:solidFill>
              </a:rPr>
              <a:t>Risk Register</a:t>
            </a:r>
            <a:endParaRPr lang="en-US" sz="1467" dirty="0"/>
          </a:p>
          <a:p>
            <a:pPr marL="457189" indent="-457189">
              <a:spcAft>
                <a:spcPts val="533"/>
              </a:spcAft>
              <a:buSzPct val="100000"/>
              <a:buChar char="•"/>
            </a:pPr>
            <a:r>
              <a:rPr lang="en-US" sz="1467" dirty="0">
                <a:solidFill>
                  <a:srgbClr val="1A2B3C"/>
                </a:solidFill>
              </a:rPr>
              <a:t>Mobilization Plan</a:t>
            </a:r>
            <a:endParaRPr lang="en-US" sz="1467" dirty="0"/>
          </a:p>
          <a:p>
            <a:pPr marL="457189" indent="-457189">
              <a:spcAft>
                <a:spcPts val="533"/>
              </a:spcAft>
              <a:buSzPct val="100000"/>
              <a:buChar char="•"/>
            </a:pPr>
            <a:r>
              <a:rPr lang="en-US" sz="1467" dirty="0">
                <a:solidFill>
                  <a:srgbClr val="1A2B3C"/>
                </a:solidFill>
              </a:rPr>
              <a:t>Information Management Responsibility Matrix</a:t>
            </a:r>
            <a:endParaRPr lang="en-US" sz="1467" dirty="0"/>
          </a:p>
          <a:p>
            <a:pPr marL="457189" indent="-457189">
              <a:spcAft>
                <a:spcPts val="533"/>
              </a:spcAft>
              <a:buSzPct val="100000"/>
              <a:buChar char="•"/>
            </a:pPr>
            <a:r>
              <a:rPr lang="en-US" sz="1467" dirty="0">
                <a:solidFill>
                  <a:srgbClr val="1A2B3C"/>
                </a:solidFill>
              </a:rPr>
              <a:t>Task Information Delivery Plan</a:t>
            </a:r>
            <a:endParaRPr lang="en-US" sz="1467" dirty="0"/>
          </a:p>
        </p:txBody>
      </p:sp>
      <p:sp>
        <p:nvSpPr>
          <p:cNvPr id="7" name="Text 5"/>
          <p:cNvSpPr/>
          <p:nvPr/>
        </p:nvSpPr>
        <p:spPr>
          <a:xfrm>
            <a:off x="6096000" y="1609344"/>
            <a:ext cx="5608320" cy="4328160"/>
          </a:xfrm>
          <a:prstGeom prst="rect">
            <a:avLst/>
          </a:prstGeom>
          <a:noFill/>
          <a:ln/>
        </p:spPr>
        <p:txBody>
          <a:bodyPr wrap="square" rtlCol="0" anchor="ctr"/>
          <a:lstStyle/>
          <a:p>
            <a:pPr marL="457189" indent="-457189">
              <a:spcAft>
                <a:spcPts val="533"/>
              </a:spcAft>
              <a:buSzPct val="100000"/>
              <a:buChar char="•"/>
            </a:pPr>
            <a:r>
              <a:rPr lang="en-US" sz="1467" dirty="0">
                <a:solidFill>
                  <a:srgbClr val="1A2B3C"/>
                </a:solidFill>
              </a:rPr>
              <a:t>Master Information Delivery Plan</a:t>
            </a:r>
            <a:endParaRPr lang="en-US" sz="1467" dirty="0"/>
          </a:p>
          <a:p>
            <a:pPr marL="457189" indent="-457189">
              <a:spcAft>
                <a:spcPts val="533"/>
              </a:spcAft>
              <a:buSzPct val="100000"/>
              <a:buChar char="•"/>
            </a:pPr>
            <a:r>
              <a:rPr lang="en-US" sz="1467" dirty="0">
                <a:solidFill>
                  <a:srgbClr val="1A2B3C"/>
                </a:solidFill>
              </a:rPr>
              <a:t>Detailed Responsibility Matrix</a:t>
            </a:r>
            <a:endParaRPr lang="en-US" sz="1467" dirty="0"/>
          </a:p>
          <a:p>
            <a:pPr marL="457189" indent="-457189">
              <a:spcAft>
                <a:spcPts val="533"/>
              </a:spcAft>
              <a:buSzPct val="100000"/>
              <a:buChar char="•"/>
            </a:pPr>
            <a:r>
              <a:rPr lang="en-US" sz="1467" dirty="0">
                <a:solidFill>
                  <a:srgbClr val="1A2B3C"/>
                </a:solidFill>
              </a:rPr>
              <a:t>Lessons Learned Matrix</a:t>
            </a:r>
            <a:endParaRPr lang="en-US" sz="1467" dirty="0"/>
          </a:p>
          <a:p>
            <a:pPr marL="457189" indent="-457189">
              <a:spcAft>
                <a:spcPts val="533"/>
              </a:spcAft>
              <a:buSzPct val="100000"/>
              <a:buChar char="•"/>
            </a:pPr>
            <a:r>
              <a:rPr lang="en-US" sz="1467" dirty="0">
                <a:solidFill>
                  <a:srgbClr val="1A2B3C"/>
                </a:solidFill>
              </a:rPr>
              <a:t>BIM Execution Plan (BEP)</a:t>
            </a:r>
            <a:endParaRPr lang="en-US" sz="1467" dirty="0"/>
          </a:p>
          <a:p>
            <a:pPr marL="457189" indent="-457189">
              <a:spcAft>
                <a:spcPts val="533"/>
              </a:spcAft>
              <a:buSzPct val="100000"/>
              <a:buChar char="•"/>
            </a:pPr>
            <a:r>
              <a:rPr lang="en-US" sz="1467" dirty="0">
                <a:solidFill>
                  <a:srgbClr val="1A2B3C"/>
                </a:solidFill>
              </a:rPr>
              <a:t>Exchange Information Requirements</a:t>
            </a:r>
            <a:endParaRPr lang="en-US" sz="1467" dirty="0"/>
          </a:p>
          <a:p>
            <a:pPr marL="457189" indent="-457189">
              <a:spcAft>
                <a:spcPts val="533"/>
              </a:spcAft>
              <a:buSzPct val="100000"/>
              <a:buChar char="•"/>
            </a:pPr>
            <a:r>
              <a:rPr lang="en-US" sz="1467" dirty="0">
                <a:solidFill>
                  <a:schemeClr val="tx2">
                    <a:lumMod val="20000"/>
                    <a:lumOff val="80000"/>
                  </a:schemeClr>
                </a:solidFill>
              </a:rPr>
              <a:t>ISO 19650 Procedures Manual / Playbook</a:t>
            </a:r>
          </a:p>
        </p:txBody>
      </p:sp>
      <p:sp>
        <p:nvSpPr>
          <p:cNvPr id="8" name="Shape 6"/>
          <p:cNvSpPr/>
          <p:nvPr/>
        </p:nvSpPr>
        <p:spPr>
          <a:xfrm>
            <a:off x="5913120" y="1609344"/>
            <a:ext cx="24384" cy="4267200"/>
          </a:xfrm>
          <a:prstGeom prst="rect">
            <a:avLst/>
          </a:prstGeom>
          <a:solidFill>
            <a:srgbClr val="D0DBE6"/>
          </a:solidFill>
          <a:ln w="12700">
            <a:solidFill>
              <a:srgbClr val="D0DBE6"/>
            </a:solidFill>
            <a:prstDash val="solid"/>
          </a:ln>
        </p:spPr>
        <p:txBody>
          <a:bodyPr/>
          <a:lstStyle/>
          <a:p>
            <a:endParaRPr lang="en-US" sz="2400"/>
          </a:p>
        </p:txBody>
      </p:sp>
      <p:sp>
        <p:nvSpPr>
          <p:cNvPr id="9" name="Shape 7"/>
          <p:cNvSpPr/>
          <p:nvPr/>
        </p:nvSpPr>
        <p:spPr>
          <a:xfrm>
            <a:off x="365760" y="5974080"/>
            <a:ext cx="11460480" cy="365760"/>
          </a:xfrm>
          <a:prstGeom prst="rect">
            <a:avLst/>
          </a:prstGeom>
          <a:solidFill>
            <a:srgbClr val="E8F0FA"/>
          </a:solidFill>
          <a:ln w="12700">
            <a:solidFill>
              <a:srgbClr val="BDD0EA"/>
            </a:solidFill>
            <a:prstDash val="solid"/>
          </a:ln>
        </p:spPr>
        <p:txBody>
          <a:bodyPr/>
          <a:lstStyle/>
          <a:p>
            <a:endParaRPr lang="en-US" sz="2400"/>
          </a:p>
        </p:txBody>
      </p:sp>
      <p:sp>
        <p:nvSpPr>
          <p:cNvPr id="10" name="Text 8"/>
          <p:cNvSpPr/>
          <p:nvPr/>
        </p:nvSpPr>
        <p:spPr>
          <a:xfrm>
            <a:off x="487680" y="5974080"/>
            <a:ext cx="11216640" cy="365760"/>
          </a:xfrm>
          <a:prstGeom prst="rect">
            <a:avLst/>
          </a:prstGeom>
          <a:noFill/>
          <a:ln/>
        </p:spPr>
        <p:txBody>
          <a:bodyPr wrap="square" rtlCol="0" anchor="ctr"/>
          <a:lstStyle/>
          <a:p>
            <a:r>
              <a:rPr lang="en-US" sz="1267" dirty="0">
                <a:solidFill>
                  <a:srgbClr val="0E4D8A"/>
                </a:solidFill>
              </a:rPr>
              <a:t>📌  Publiek beschikbaar via DigiGO én buildingSMART Nederland, inclusief toelichtingen, </a:t>
            </a:r>
            <a:r>
              <a:rPr lang="en-US" sz="1267" dirty="0" err="1">
                <a:solidFill>
                  <a:srgbClr val="0E4D8A"/>
                </a:solidFill>
              </a:rPr>
              <a:t>keuzerichtlijnen</a:t>
            </a:r>
            <a:r>
              <a:rPr lang="en-US" sz="1267" dirty="0">
                <a:solidFill>
                  <a:srgbClr val="0E4D8A"/>
                </a:solidFill>
              </a:rPr>
              <a:t> en </a:t>
            </a:r>
            <a:r>
              <a:rPr lang="en-US" sz="1267" dirty="0" err="1">
                <a:solidFill>
                  <a:srgbClr val="0E4D8A"/>
                </a:solidFill>
              </a:rPr>
              <a:t>eventueel</a:t>
            </a:r>
            <a:r>
              <a:rPr lang="en-US" sz="1267" dirty="0">
                <a:solidFill>
                  <a:srgbClr val="0E4D8A"/>
                </a:solidFill>
              </a:rPr>
              <a:t> use-cases</a:t>
            </a:r>
            <a:endParaRPr lang="en-US" sz="1267" dirty="0"/>
          </a:p>
        </p:txBody>
      </p:sp>
      <p:sp>
        <p:nvSpPr>
          <p:cNvPr id="14" name="Text 10"/>
          <p:cNvSpPr/>
          <p:nvPr/>
        </p:nvSpPr>
        <p:spPr>
          <a:xfrm>
            <a:off x="5730240" y="6425184"/>
            <a:ext cx="731520" cy="365760"/>
          </a:xfrm>
          <a:prstGeom prst="rect">
            <a:avLst/>
          </a:prstGeom>
          <a:noFill/>
          <a:ln/>
        </p:spPr>
        <p:txBody>
          <a:bodyPr wrap="square" rtlCol="0" anchor="ctr"/>
          <a:lstStyle/>
          <a:p>
            <a:pPr algn="ctr"/>
            <a:r>
              <a:rPr lang="en-US" sz="1067" dirty="0">
                <a:solidFill>
                  <a:srgbClr val="6B7E8F"/>
                </a:solidFill>
              </a:rPr>
              <a:t>3 / 5</a:t>
            </a:r>
            <a:endParaRPr lang="en-US" sz="1067" dirty="0"/>
          </a:p>
        </p:txBody>
      </p:sp>
      <p:sp>
        <p:nvSpPr>
          <p:cNvPr id="15" name="Shape 8">
            <a:extLst>
              <a:ext uri="{FF2B5EF4-FFF2-40B4-BE49-F238E27FC236}">
                <a16:creationId xmlns:a16="http://schemas.microsoft.com/office/drawing/2014/main" id="{DED1481D-F02A-B070-B52C-D01A74F2AD4D}"/>
              </a:ext>
            </a:extLst>
          </p:cNvPr>
          <p:cNvSpPr/>
          <p:nvPr/>
        </p:nvSpPr>
        <p:spPr>
          <a:xfrm>
            <a:off x="0" y="6400800"/>
            <a:ext cx="12192000" cy="457200"/>
          </a:xfrm>
          <a:prstGeom prst="rect">
            <a:avLst/>
          </a:prstGeom>
          <a:solidFill>
            <a:schemeClr val="bg2"/>
          </a:solidFill>
          <a:ln w="12700">
            <a:solidFill>
              <a:srgbClr val="0D2137"/>
            </a:solidFill>
            <a:prstDash val="solid"/>
          </a:ln>
        </p:spPr>
        <p:txBody>
          <a:bodyPr/>
          <a:lstStyle/>
          <a:p>
            <a:endParaRPr lang="en-US" sz="2400"/>
          </a:p>
        </p:txBody>
      </p:sp>
      <p:pic>
        <p:nvPicPr>
          <p:cNvPr id="16" name="Image 0" descr="preencoded.png">
            <a:extLst>
              <a:ext uri="{FF2B5EF4-FFF2-40B4-BE49-F238E27FC236}">
                <a16:creationId xmlns:a16="http://schemas.microsoft.com/office/drawing/2014/main" id="{064FC934-EA7B-F1E7-6550-F61938133623}"/>
              </a:ext>
            </a:extLst>
          </p:cNvPr>
          <p:cNvPicPr>
            <a:picLocks noChangeAspect="1"/>
          </p:cNvPicPr>
          <p:nvPr/>
        </p:nvPicPr>
        <p:blipFill>
          <a:blip r:embed="rId3"/>
          <a:srcRect/>
          <a:stretch/>
        </p:blipFill>
        <p:spPr>
          <a:xfrm>
            <a:off x="109729" y="6434327"/>
            <a:ext cx="1016679" cy="390144"/>
          </a:xfrm>
          <a:prstGeom prst="rect">
            <a:avLst/>
          </a:prstGeom>
        </p:spPr>
      </p:pic>
      <p:pic>
        <p:nvPicPr>
          <p:cNvPr id="17" name="Picture 16">
            <a:extLst>
              <a:ext uri="{FF2B5EF4-FFF2-40B4-BE49-F238E27FC236}">
                <a16:creationId xmlns:a16="http://schemas.microsoft.com/office/drawing/2014/main" id="{CF5FBF30-C000-93EF-43E3-D3E041AA7E10}"/>
              </a:ext>
            </a:extLst>
          </p:cNvPr>
          <p:cNvPicPr>
            <a:picLocks noChangeAspect="1"/>
          </p:cNvPicPr>
          <p:nvPr/>
        </p:nvPicPr>
        <p:blipFill>
          <a:blip r:embed="rId4"/>
          <a:stretch/>
        </p:blipFill>
        <p:spPr>
          <a:xfrm>
            <a:off x="10084477" y="6451121"/>
            <a:ext cx="1888067" cy="356559"/>
          </a:xfrm>
          <a:prstGeom prst="rect">
            <a:avLst/>
          </a:prstGeom>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219456" cy="6858000"/>
          </a:xfrm>
          <a:prstGeom prst="rect">
            <a:avLst/>
          </a:prstGeom>
          <a:solidFill>
            <a:srgbClr val="E8650A"/>
          </a:solidFill>
          <a:ln w="12700">
            <a:solidFill>
              <a:srgbClr val="E8650A"/>
            </a:solidFill>
            <a:prstDash val="solid"/>
          </a:ln>
        </p:spPr>
        <p:txBody>
          <a:bodyPr/>
          <a:lstStyle/>
          <a:p>
            <a:endParaRPr lang="en-US" sz="2400"/>
          </a:p>
        </p:txBody>
      </p:sp>
      <p:sp>
        <p:nvSpPr>
          <p:cNvPr id="3" name="Text 1"/>
          <p:cNvSpPr/>
          <p:nvPr/>
        </p:nvSpPr>
        <p:spPr>
          <a:xfrm>
            <a:off x="487680" y="219456"/>
            <a:ext cx="10972800" cy="731520"/>
          </a:xfrm>
          <a:prstGeom prst="rect">
            <a:avLst/>
          </a:prstGeom>
          <a:noFill/>
          <a:ln/>
        </p:spPr>
        <p:txBody>
          <a:bodyPr wrap="square" rtlCol="0" anchor="ctr"/>
          <a:lstStyle/>
          <a:p>
            <a:r>
              <a:rPr lang="en-US" sz="3467" b="1" dirty="0">
                <a:solidFill>
                  <a:srgbClr val="FFFFFF"/>
                </a:solidFill>
                <a:latin typeface="Calibri" pitchFamily="34" charset="0"/>
                <a:ea typeface="Calibri" pitchFamily="34" charset="-122"/>
                <a:cs typeface="Calibri" pitchFamily="34" charset="-120"/>
              </a:rPr>
              <a:t>Waar staan we?</a:t>
            </a:r>
            <a:endParaRPr lang="en-US" sz="3467" dirty="0"/>
          </a:p>
        </p:txBody>
      </p:sp>
      <p:sp>
        <p:nvSpPr>
          <p:cNvPr id="4" name="Text 2"/>
          <p:cNvSpPr/>
          <p:nvPr/>
        </p:nvSpPr>
        <p:spPr>
          <a:xfrm>
            <a:off x="487680" y="950976"/>
            <a:ext cx="10972800" cy="365760"/>
          </a:xfrm>
          <a:prstGeom prst="rect">
            <a:avLst/>
          </a:prstGeom>
          <a:noFill/>
          <a:ln/>
        </p:spPr>
        <p:txBody>
          <a:bodyPr wrap="square" rtlCol="0" anchor="ctr"/>
          <a:lstStyle/>
          <a:p>
            <a:r>
              <a:rPr lang="en-US" sz="1733" i="1" dirty="0">
                <a:solidFill>
                  <a:srgbClr val="E8650A"/>
                </a:solidFill>
              </a:rPr>
              <a:t>Aanpak &amp; voortgang</a:t>
            </a:r>
            <a:endParaRPr lang="en-US" sz="1733" dirty="0"/>
          </a:p>
        </p:txBody>
      </p:sp>
      <p:sp>
        <p:nvSpPr>
          <p:cNvPr id="5" name="Shape 3"/>
          <p:cNvSpPr/>
          <p:nvPr/>
        </p:nvSpPr>
        <p:spPr>
          <a:xfrm>
            <a:off x="487680" y="1524000"/>
            <a:ext cx="1767840" cy="1828800"/>
          </a:xfrm>
          <a:prstGeom prst="rect">
            <a:avLst/>
          </a:prstGeom>
          <a:solidFill>
            <a:srgbClr val="E8650A"/>
          </a:solidFill>
          <a:ln w="12700">
            <a:solidFill>
              <a:srgbClr val="E8650A"/>
            </a:solidFill>
            <a:prstDash val="solid"/>
          </a:ln>
          <a:effectLst>
            <a:outerShdw blurRad="76200" dist="38100" dir="8100000" algn="bl" rotWithShape="0">
              <a:srgbClr val="000000">
                <a:alpha val="25000"/>
              </a:srgbClr>
            </a:outerShdw>
          </a:effectLst>
        </p:spPr>
        <p:txBody>
          <a:bodyPr/>
          <a:lstStyle/>
          <a:p>
            <a:endParaRPr lang="en-US" sz="2400"/>
          </a:p>
        </p:txBody>
      </p:sp>
      <p:sp>
        <p:nvSpPr>
          <p:cNvPr id="6" name="Text 4"/>
          <p:cNvSpPr/>
          <p:nvPr/>
        </p:nvSpPr>
        <p:spPr>
          <a:xfrm>
            <a:off x="487680" y="1584960"/>
            <a:ext cx="1767840" cy="487680"/>
          </a:xfrm>
          <a:prstGeom prst="rect">
            <a:avLst/>
          </a:prstGeom>
          <a:noFill/>
          <a:ln/>
        </p:spPr>
        <p:txBody>
          <a:bodyPr wrap="square" lIns="0" tIns="0" rIns="0" bIns="0" rtlCol="0" anchor="ctr"/>
          <a:lstStyle/>
          <a:p>
            <a:pPr algn="ctr"/>
            <a:r>
              <a:rPr lang="en-US" sz="2933" b="1" dirty="0">
                <a:solidFill>
                  <a:srgbClr val="0D2137"/>
                </a:solidFill>
              </a:rPr>
              <a:t>1</a:t>
            </a:r>
            <a:endParaRPr lang="en-US" sz="2933" dirty="0"/>
          </a:p>
        </p:txBody>
      </p:sp>
      <p:sp>
        <p:nvSpPr>
          <p:cNvPr id="7" name="Text 5"/>
          <p:cNvSpPr/>
          <p:nvPr/>
        </p:nvSpPr>
        <p:spPr>
          <a:xfrm>
            <a:off x="487680" y="2133600"/>
            <a:ext cx="1767840" cy="1097280"/>
          </a:xfrm>
          <a:prstGeom prst="rect">
            <a:avLst/>
          </a:prstGeom>
          <a:noFill/>
          <a:ln/>
        </p:spPr>
        <p:txBody>
          <a:bodyPr wrap="square" lIns="0" tIns="0" rIns="0" bIns="0" rtlCol="0" anchor="ctr"/>
          <a:lstStyle/>
          <a:p>
            <a:pPr algn="ctr"/>
            <a:r>
              <a:rPr lang="en-US" sz="1333" dirty="0">
                <a:solidFill>
                  <a:srgbClr val="0D2137"/>
                </a:solidFill>
              </a:rPr>
              <a:t>Werkomgeving</a:t>
            </a:r>
            <a:endParaRPr lang="en-US" sz="1333" dirty="0"/>
          </a:p>
          <a:p>
            <a:pPr algn="ctr"/>
            <a:r>
              <a:rPr lang="en-US" sz="1333" dirty="0">
                <a:solidFill>
                  <a:srgbClr val="0D2137"/>
                </a:solidFill>
              </a:rPr>
              <a:t>ingericht</a:t>
            </a:r>
            <a:endParaRPr lang="en-US" sz="1333" dirty="0"/>
          </a:p>
        </p:txBody>
      </p:sp>
      <p:sp>
        <p:nvSpPr>
          <p:cNvPr id="8" name="Shape 6"/>
          <p:cNvSpPr/>
          <p:nvPr/>
        </p:nvSpPr>
        <p:spPr>
          <a:xfrm>
            <a:off x="2255520" y="2316480"/>
            <a:ext cx="60960" cy="243840"/>
          </a:xfrm>
          <a:prstGeom prst="rect">
            <a:avLst/>
          </a:prstGeom>
          <a:solidFill>
            <a:srgbClr val="2A5070"/>
          </a:solidFill>
          <a:ln w="12700">
            <a:solidFill>
              <a:srgbClr val="2A5070"/>
            </a:solidFill>
            <a:prstDash val="solid"/>
          </a:ln>
        </p:spPr>
        <p:txBody>
          <a:bodyPr/>
          <a:lstStyle/>
          <a:p>
            <a:endParaRPr lang="en-US" sz="2400"/>
          </a:p>
        </p:txBody>
      </p:sp>
      <p:sp>
        <p:nvSpPr>
          <p:cNvPr id="9" name="Shape 7"/>
          <p:cNvSpPr/>
          <p:nvPr/>
        </p:nvSpPr>
        <p:spPr>
          <a:xfrm>
            <a:off x="2316480" y="1524000"/>
            <a:ext cx="1767840" cy="1828800"/>
          </a:xfrm>
          <a:prstGeom prst="rect">
            <a:avLst/>
          </a:prstGeom>
          <a:solidFill>
            <a:srgbClr val="E8650A"/>
          </a:solidFill>
          <a:ln w="12700">
            <a:solidFill>
              <a:srgbClr val="E8650A"/>
            </a:solidFill>
            <a:prstDash val="solid"/>
          </a:ln>
          <a:effectLst>
            <a:outerShdw blurRad="76200" dist="38100" dir="8100000" algn="bl" rotWithShape="0">
              <a:srgbClr val="000000">
                <a:alpha val="25000"/>
              </a:srgbClr>
            </a:outerShdw>
          </a:effectLst>
        </p:spPr>
        <p:txBody>
          <a:bodyPr/>
          <a:lstStyle/>
          <a:p>
            <a:endParaRPr lang="en-US" sz="2400"/>
          </a:p>
        </p:txBody>
      </p:sp>
      <p:sp>
        <p:nvSpPr>
          <p:cNvPr id="10" name="Text 8"/>
          <p:cNvSpPr/>
          <p:nvPr/>
        </p:nvSpPr>
        <p:spPr>
          <a:xfrm>
            <a:off x="2316480" y="1584960"/>
            <a:ext cx="1767840" cy="487680"/>
          </a:xfrm>
          <a:prstGeom prst="rect">
            <a:avLst/>
          </a:prstGeom>
          <a:noFill/>
          <a:ln/>
        </p:spPr>
        <p:txBody>
          <a:bodyPr wrap="square" lIns="0" tIns="0" rIns="0" bIns="0" rtlCol="0" anchor="ctr"/>
          <a:lstStyle/>
          <a:p>
            <a:pPr algn="ctr"/>
            <a:r>
              <a:rPr lang="en-US" sz="2933" b="1" dirty="0">
                <a:solidFill>
                  <a:srgbClr val="0D2137"/>
                </a:solidFill>
              </a:rPr>
              <a:t>2</a:t>
            </a:r>
            <a:endParaRPr lang="en-US" sz="2933" dirty="0"/>
          </a:p>
        </p:txBody>
      </p:sp>
      <p:sp>
        <p:nvSpPr>
          <p:cNvPr id="11" name="Text 9"/>
          <p:cNvSpPr/>
          <p:nvPr/>
        </p:nvSpPr>
        <p:spPr>
          <a:xfrm>
            <a:off x="2316480" y="2133600"/>
            <a:ext cx="1767840" cy="1097280"/>
          </a:xfrm>
          <a:prstGeom prst="rect">
            <a:avLst/>
          </a:prstGeom>
          <a:noFill/>
          <a:ln/>
        </p:spPr>
        <p:txBody>
          <a:bodyPr wrap="square" lIns="0" tIns="0" rIns="0" bIns="0" rtlCol="0" anchor="ctr"/>
          <a:lstStyle/>
          <a:p>
            <a:pPr algn="ctr"/>
            <a:r>
              <a:rPr lang="en-US" sz="1333" dirty="0">
                <a:solidFill>
                  <a:srgbClr val="0D2137"/>
                </a:solidFill>
              </a:rPr>
              <a:t>Templates</a:t>
            </a:r>
            <a:endParaRPr lang="en-US" sz="1333" dirty="0"/>
          </a:p>
          <a:p>
            <a:pPr algn="ctr"/>
            <a:r>
              <a:rPr lang="en-US" sz="1333" dirty="0">
                <a:solidFill>
                  <a:srgbClr val="0D2137"/>
                </a:solidFill>
              </a:rPr>
              <a:t>verzameld</a:t>
            </a:r>
            <a:endParaRPr lang="en-US" sz="1333" dirty="0"/>
          </a:p>
        </p:txBody>
      </p:sp>
      <p:sp>
        <p:nvSpPr>
          <p:cNvPr id="12" name="Shape 10"/>
          <p:cNvSpPr/>
          <p:nvPr/>
        </p:nvSpPr>
        <p:spPr>
          <a:xfrm>
            <a:off x="4084320" y="2316480"/>
            <a:ext cx="60960" cy="243840"/>
          </a:xfrm>
          <a:prstGeom prst="rect">
            <a:avLst/>
          </a:prstGeom>
          <a:solidFill>
            <a:srgbClr val="2A5070"/>
          </a:solidFill>
          <a:ln w="12700">
            <a:solidFill>
              <a:srgbClr val="2A5070"/>
            </a:solidFill>
            <a:prstDash val="solid"/>
          </a:ln>
        </p:spPr>
        <p:txBody>
          <a:bodyPr/>
          <a:lstStyle/>
          <a:p>
            <a:endParaRPr lang="en-US" sz="2400"/>
          </a:p>
        </p:txBody>
      </p:sp>
      <p:sp>
        <p:nvSpPr>
          <p:cNvPr id="13" name="Shape 11"/>
          <p:cNvSpPr/>
          <p:nvPr/>
        </p:nvSpPr>
        <p:spPr>
          <a:xfrm>
            <a:off x="4145280" y="1524000"/>
            <a:ext cx="1767840" cy="1828800"/>
          </a:xfrm>
          <a:prstGeom prst="rect">
            <a:avLst/>
          </a:prstGeom>
          <a:solidFill>
            <a:srgbClr val="1A3A58"/>
          </a:solidFill>
          <a:ln w="12700">
            <a:solidFill>
              <a:srgbClr val="2A5070"/>
            </a:solidFill>
            <a:prstDash val="solid"/>
          </a:ln>
        </p:spPr>
        <p:txBody>
          <a:bodyPr/>
          <a:lstStyle/>
          <a:p>
            <a:endParaRPr lang="en-US" sz="2400"/>
          </a:p>
        </p:txBody>
      </p:sp>
      <p:sp>
        <p:nvSpPr>
          <p:cNvPr id="14" name="Text 12"/>
          <p:cNvSpPr/>
          <p:nvPr/>
        </p:nvSpPr>
        <p:spPr>
          <a:xfrm>
            <a:off x="4145280" y="1584960"/>
            <a:ext cx="1767840" cy="487680"/>
          </a:xfrm>
          <a:prstGeom prst="rect">
            <a:avLst/>
          </a:prstGeom>
          <a:noFill/>
          <a:ln/>
        </p:spPr>
        <p:txBody>
          <a:bodyPr wrap="square" lIns="0" tIns="0" rIns="0" bIns="0" rtlCol="0" anchor="ctr"/>
          <a:lstStyle/>
          <a:p>
            <a:pPr algn="ctr"/>
            <a:r>
              <a:rPr lang="en-US" sz="2933" b="1" dirty="0">
                <a:solidFill>
                  <a:srgbClr val="E8650A"/>
                </a:solidFill>
              </a:rPr>
              <a:t>3</a:t>
            </a:r>
            <a:endParaRPr lang="en-US" sz="2933" dirty="0"/>
          </a:p>
        </p:txBody>
      </p:sp>
      <p:sp>
        <p:nvSpPr>
          <p:cNvPr id="15" name="Text 13"/>
          <p:cNvSpPr/>
          <p:nvPr/>
        </p:nvSpPr>
        <p:spPr>
          <a:xfrm>
            <a:off x="4145280" y="2133600"/>
            <a:ext cx="1767840" cy="1097280"/>
          </a:xfrm>
          <a:prstGeom prst="rect">
            <a:avLst/>
          </a:prstGeom>
          <a:noFill/>
          <a:ln/>
        </p:spPr>
        <p:txBody>
          <a:bodyPr wrap="square" lIns="0" tIns="0" rIns="0" bIns="0" rtlCol="0" anchor="ctr"/>
          <a:lstStyle/>
          <a:p>
            <a:pPr algn="ctr"/>
            <a:r>
              <a:rPr lang="en-US" sz="1333" dirty="0">
                <a:solidFill>
                  <a:srgbClr val="FFFFFF"/>
                </a:solidFill>
              </a:rPr>
              <a:t>Analyse &amp;</a:t>
            </a:r>
            <a:endParaRPr lang="en-US" sz="1333" dirty="0"/>
          </a:p>
          <a:p>
            <a:pPr algn="ctr"/>
            <a:r>
              <a:rPr lang="en-US" sz="1333" dirty="0">
                <a:solidFill>
                  <a:srgbClr val="FFFFFF"/>
                </a:solidFill>
              </a:rPr>
              <a:t>vergelijking</a:t>
            </a:r>
            <a:endParaRPr lang="en-US" sz="1333" dirty="0"/>
          </a:p>
        </p:txBody>
      </p:sp>
      <p:sp>
        <p:nvSpPr>
          <p:cNvPr id="16" name="Shape 14"/>
          <p:cNvSpPr/>
          <p:nvPr/>
        </p:nvSpPr>
        <p:spPr>
          <a:xfrm>
            <a:off x="5913120" y="2316480"/>
            <a:ext cx="60960" cy="243840"/>
          </a:xfrm>
          <a:prstGeom prst="rect">
            <a:avLst/>
          </a:prstGeom>
          <a:solidFill>
            <a:srgbClr val="2A5070"/>
          </a:solidFill>
          <a:ln w="12700">
            <a:solidFill>
              <a:srgbClr val="2A5070"/>
            </a:solidFill>
            <a:prstDash val="solid"/>
          </a:ln>
        </p:spPr>
        <p:txBody>
          <a:bodyPr/>
          <a:lstStyle/>
          <a:p>
            <a:endParaRPr lang="en-US" sz="2400"/>
          </a:p>
        </p:txBody>
      </p:sp>
      <p:sp>
        <p:nvSpPr>
          <p:cNvPr id="17" name="Shape 15"/>
          <p:cNvSpPr/>
          <p:nvPr/>
        </p:nvSpPr>
        <p:spPr>
          <a:xfrm>
            <a:off x="5974080" y="1524000"/>
            <a:ext cx="1767840" cy="1828800"/>
          </a:xfrm>
          <a:prstGeom prst="rect">
            <a:avLst/>
          </a:prstGeom>
          <a:solidFill>
            <a:srgbClr val="1A3A58"/>
          </a:solidFill>
          <a:ln w="12700">
            <a:solidFill>
              <a:srgbClr val="2A5070"/>
            </a:solidFill>
            <a:prstDash val="solid"/>
          </a:ln>
        </p:spPr>
        <p:txBody>
          <a:bodyPr/>
          <a:lstStyle/>
          <a:p>
            <a:endParaRPr lang="en-US" sz="2400"/>
          </a:p>
        </p:txBody>
      </p:sp>
      <p:sp>
        <p:nvSpPr>
          <p:cNvPr id="18" name="Shape 16"/>
          <p:cNvSpPr/>
          <p:nvPr/>
        </p:nvSpPr>
        <p:spPr>
          <a:xfrm>
            <a:off x="5974080" y="2865120"/>
            <a:ext cx="1767840" cy="487680"/>
          </a:xfrm>
          <a:prstGeom prst="rect">
            <a:avLst/>
          </a:prstGeom>
          <a:solidFill>
            <a:srgbClr val="E8650A">
              <a:alpha val="60000"/>
            </a:srgbClr>
          </a:solidFill>
          <a:ln w="12700">
            <a:solidFill>
              <a:srgbClr val="E8650A"/>
            </a:solidFill>
            <a:prstDash val="solid"/>
          </a:ln>
        </p:spPr>
        <p:txBody>
          <a:bodyPr/>
          <a:lstStyle/>
          <a:p>
            <a:endParaRPr lang="en-US" sz="2400"/>
          </a:p>
        </p:txBody>
      </p:sp>
      <p:sp>
        <p:nvSpPr>
          <p:cNvPr id="19" name="Text 17"/>
          <p:cNvSpPr/>
          <p:nvPr/>
        </p:nvSpPr>
        <p:spPr>
          <a:xfrm>
            <a:off x="5974080" y="1584960"/>
            <a:ext cx="1767840" cy="487680"/>
          </a:xfrm>
          <a:prstGeom prst="rect">
            <a:avLst/>
          </a:prstGeom>
          <a:noFill/>
          <a:ln/>
        </p:spPr>
        <p:txBody>
          <a:bodyPr wrap="square" lIns="0" tIns="0" rIns="0" bIns="0" rtlCol="0" anchor="ctr"/>
          <a:lstStyle/>
          <a:p>
            <a:pPr algn="ctr"/>
            <a:r>
              <a:rPr lang="en-US" sz="2933" b="1" dirty="0">
                <a:solidFill>
                  <a:srgbClr val="E8650A"/>
                </a:solidFill>
              </a:rPr>
              <a:t>4</a:t>
            </a:r>
            <a:endParaRPr lang="en-US" sz="2933" dirty="0"/>
          </a:p>
        </p:txBody>
      </p:sp>
      <p:sp>
        <p:nvSpPr>
          <p:cNvPr id="20" name="Text 18"/>
          <p:cNvSpPr/>
          <p:nvPr/>
        </p:nvSpPr>
        <p:spPr>
          <a:xfrm>
            <a:off x="5974080" y="2133600"/>
            <a:ext cx="1767840" cy="1097280"/>
          </a:xfrm>
          <a:prstGeom prst="rect">
            <a:avLst/>
          </a:prstGeom>
          <a:noFill/>
          <a:ln/>
        </p:spPr>
        <p:txBody>
          <a:bodyPr wrap="square" lIns="0" tIns="0" rIns="0" bIns="0" rtlCol="0" anchor="ctr"/>
          <a:lstStyle/>
          <a:p>
            <a:pPr algn="ctr"/>
            <a:r>
              <a:rPr lang="en-US" sz="1333" dirty="0">
                <a:solidFill>
                  <a:srgbClr val="FFFFFF"/>
                </a:solidFill>
              </a:rPr>
              <a:t>Harmonisatie</a:t>
            </a:r>
            <a:endParaRPr lang="en-US" sz="1333" dirty="0"/>
          </a:p>
          <a:p>
            <a:pPr algn="ctr"/>
            <a:r>
              <a:rPr lang="en-US" sz="1333" dirty="0">
                <a:solidFill>
                  <a:srgbClr val="FFFFFF"/>
                </a:solidFill>
              </a:rPr>
              <a:t>&amp; optimalisatie</a:t>
            </a:r>
            <a:endParaRPr lang="en-US" sz="1333" dirty="0"/>
          </a:p>
        </p:txBody>
      </p:sp>
      <p:sp>
        <p:nvSpPr>
          <p:cNvPr id="21" name="Shape 19"/>
          <p:cNvSpPr/>
          <p:nvPr/>
        </p:nvSpPr>
        <p:spPr>
          <a:xfrm>
            <a:off x="7741920" y="2316480"/>
            <a:ext cx="60960" cy="243840"/>
          </a:xfrm>
          <a:prstGeom prst="rect">
            <a:avLst/>
          </a:prstGeom>
          <a:solidFill>
            <a:srgbClr val="2A5070"/>
          </a:solidFill>
          <a:ln w="12700">
            <a:solidFill>
              <a:srgbClr val="2A5070"/>
            </a:solidFill>
            <a:prstDash val="solid"/>
          </a:ln>
        </p:spPr>
        <p:txBody>
          <a:bodyPr/>
          <a:lstStyle/>
          <a:p>
            <a:endParaRPr lang="en-US" sz="2400"/>
          </a:p>
        </p:txBody>
      </p:sp>
      <p:sp>
        <p:nvSpPr>
          <p:cNvPr id="22" name="Shape 20"/>
          <p:cNvSpPr/>
          <p:nvPr/>
        </p:nvSpPr>
        <p:spPr>
          <a:xfrm>
            <a:off x="7802880" y="1524000"/>
            <a:ext cx="1767840" cy="1828800"/>
          </a:xfrm>
          <a:prstGeom prst="rect">
            <a:avLst/>
          </a:prstGeom>
          <a:solidFill>
            <a:srgbClr val="1A3A58"/>
          </a:solidFill>
          <a:ln w="12700">
            <a:solidFill>
              <a:srgbClr val="2A5070"/>
            </a:solidFill>
            <a:prstDash val="solid"/>
          </a:ln>
        </p:spPr>
        <p:txBody>
          <a:bodyPr/>
          <a:lstStyle/>
          <a:p>
            <a:endParaRPr lang="en-US" sz="2400"/>
          </a:p>
        </p:txBody>
      </p:sp>
      <p:sp>
        <p:nvSpPr>
          <p:cNvPr id="23" name="Text 21"/>
          <p:cNvSpPr/>
          <p:nvPr/>
        </p:nvSpPr>
        <p:spPr>
          <a:xfrm>
            <a:off x="7802880" y="1584960"/>
            <a:ext cx="1767840" cy="487680"/>
          </a:xfrm>
          <a:prstGeom prst="rect">
            <a:avLst/>
          </a:prstGeom>
          <a:noFill/>
          <a:ln/>
        </p:spPr>
        <p:txBody>
          <a:bodyPr wrap="square" lIns="0" tIns="0" rIns="0" bIns="0" rtlCol="0" anchor="ctr"/>
          <a:lstStyle/>
          <a:p>
            <a:pPr algn="ctr"/>
            <a:r>
              <a:rPr lang="en-US" sz="2933" b="1" dirty="0">
                <a:solidFill>
                  <a:srgbClr val="E8650A"/>
                </a:solidFill>
              </a:rPr>
              <a:t>5</a:t>
            </a:r>
            <a:endParaRPr lang="en-US" sz="2933" dirty="0"/>
          </a:p>
        </p:txBody>
      </p:sp>
      <p:sp>
        <p:nvSpPr>
          <p:cNvPr id="24" name="Text 22"/>
          <p:cNvSpPr/>
          <p:nvPr/>
        </p:nvSpPr>
        <p:spPr>
          <a:xfrm>
            <a:off x="7802880" y="2133600"/>
            <a:ext cx="1767840" cy="1097280"/>
          </a:xfrm>
          <a:prstGeom prst="rect">
            <a:avLst/>
          </a:prstGeom>
          <a:noFill/>
          <a:ln/>
        </p:spPr>
        <p:txBody>
          <a:bodyPr wrap="square" lIns="0" tIns="0" rIns="0" bIns="0" rtlCol="0" anchor="ctr"/>
          <a:lstStyle/>
          <a:p>
            <a:pPr algn="ctr"/>
            <a:r>
              <a:rPr lang="en-US" sz="1333" dirty="0">
                <a:solidFill>
                  <a:srgbClr val="FFFFFF"/>
                </a:solidFill>
              </a:rPr>
              <a:t>Review &amp;</a:t>
            </a:r>
            <a:endParaRPr lang="en-US" sz="1333" dirty="0"/>
          </a:p>
          <a:p>
            <a:pPr algn="ctr"/>
            <a:r>
              <a:rPr lang="en-US" sz="1333" dirty="0">
                <a:solidFill>
                  <a:srgbClr val="FFFFFF"/>
                </a:solidFill>
              </a:rPr>
              <a:t>validatie</a:t>
            </a:r>
            <a:endParaRPr lang="en-US" sz="1333" dirty="0"/>
          </a:p>
        </p:txBody>
      </p:sp>
      <p:sp>
        <p:nvSpPr>
          <p:cNvPr id="25" name="Shape 23"/>
          <p:cNvSpPr/>
          <p:nvPr/>
        </p:nvSpPr>
        <p:spPr>
          <a:xfrm>
            <a:off x="9570720" y="2316480"/>
            <a:ext cx="60960" cy="243840"/>
          </a:xfrm>
          <a:prstGeom prst="rect">
            <a:avLst/>
          </a:prstGeom>
          <a:solidFill>
            <a:srgbClr val="2A5070"/>
          </a:solidFill>
          <a:ln w="12700">
            <a:solidFill>
              <a:srgbClr val="2A5070"/>
            </a:solidFill>
            <a:prstDash val="solid"/>
          </a:ln>
        </p:spPr>
        <p:txBody>
          <a:bodyPr/>
          <a:lstStyle/>
          <a:p>
            <a:endParaRPr lang="en-US" sz="2400"/>
          </a:p>
        </p:txBody>
      </p:sp>
      <p:sp>
        <p:nvSpPr>
          <p:cNvPr id="26" name="Shape 24"/>
          <p:cNvSpPr/>
          <p:nvPr/>
        </p:nvSpPr>
        <p:spPr>
          <a:xfrm>
            <a:off x="9631680" y="1524000"/>
            <a:ext cx="1767840" cy="1828800"/>
          </a:xfrm>
          <a:prstGeom prst="rect">
            <a:avLst/>
          </a:prstGeom>
          <a:solidFill>
            <a:srgbClr val="1A3A58"/>
          </a:solidFill>
          <a:ln w="12700">
            <a:solidFill>
              <a:srgbClr val="2A5070"/>
            </a:solidFill>
            <a:prstDash val="solid"/>
          </a:ln>
        </p:spPr>
        <p:txBody>
          <a:bodyPr/>
          <a:lstStyle/>
          <a:p>
            <a:endParaRPr lang="en-US" sz="2400"/>
          </a:p>
        </p:txBody>
      </p:sp>
      <p:sp>
        <p:nvSpPr>
          <p:cNvPr id="27" name="Text 25"/>
          <p:cNvSpPr/>
          <p:nvPr/>
        </p:nvSpPr>
        <p:spPr>
          <a:xfrm>
            <a:off x="9631680" y="1584960"/>
            <a:ext cx="1767840" cy="487680"/>
          </a:xfrm>
          <a:prstGeom prst="rect">
            <a:avLst/>
          </a:prstGeom>
          <a:noFill/>
          <a:ln/>
        </p:spPr>
        <p:txBody>
          <a:bodyPr wrap="square" lIns="0" tIns="0" rIns="0" bIns="0" rtlCol="0" anchor="ctr"/>
          <a:lstStyle/>
          <a:p>
            <a:pPr algn="ctr"/>
            <a:r>
              <a:rPr lang="en-US" sz="2933" b="1" dirty="0">
                <a:solidFill>
                  <a:srgbClr val="E8650A"/>
                </a:solidFill>
              </a:rPr>
              <a:t>6</a:t>
            </a:r>
            <a:endParaRPr lang="en-US" sz="2933" dirty="0"/>
          </a:p>
        </p:txBody>
      </p:sp>
      <p:sp>
        <p:nvSpPr>
          <p:cNvPr id="28" name="Text 26"/>
          <p:cNvSpPr/>
          <p:nvPr/>
        </p:nvSpPr>
        <p:spPr>
          <a:xfrm>
            <a:off x="9631680" y="2133600"/>
            <a:ext cx="1767840" cy="1097280"/>
          </a:xfrm>
          <a:prstGeom prst="rect">
            <a:avLst/>
          </a:prstGeom>
          <a:noFill/>
          <a:ln/>
        </p:spPr>
        <p:txBody>
          <a:bodyPr wrap="square" lIns="0" tIns="0" rIns="0" bIns="0" rtlCol="0" anchor="ctr"/>
          <a:lstStyle/>
          <a:p>
            <a:pPr algn="ctr"/>
            <a:r>
              <a:rPr lang="en-US" sz="1333" dirty="0">
                <a:solidFill>
                  <a:srgbClr val="FFFFFF"/>
                </a:solidFill>
              </a:rPr>
              <a:t>Publicatie</a:t>
            </a:r>
            <a:endParaRPr lang="en-US" sz="1333" dirty="0"/>
          </a:p>
          <a:p>
            <a:pPr algn="ctr"/>
            <a:r>
              <a:rPr lang="en-US" sz="1333" dirty="0">
                <a:solidFill>
                  <a:srgbClr val="FFFFFF"/>
                </a:solidFill>
              </a:rPr>
              <a:t>via DigiGO</a:t>
            </a:r>
            <a:endParaRPr lang="en-US" sz="1333" dirty="0"/>
          </a:p>
        </p:txBody>
      </p:sp>
      <p:sp>
        <p:nvSpPr>
          <p:cNvPr id="29" name="Text 27"/>
          <p:cNvSpPr/>
          <p:nvPr/>
        </p:nvSpPr>
        <p:spPr>
          <a:xfrm>
            <a:off x="487680" y="3535680"/>
            <a:ext cx="10972800" cy="426720"/>
          </a:xfrm>
          <a:prstGeom prst="rect">
            <a:avLst/>
          </a:prstGeom>
          <a:noFill/>
          <a:ln/>
        </p:spPr>
        <p:txBody>
          <a:bodyPr wrap="square" rtlCol="0" anchor="ctr"/>
          <a:lstStyle/>
          <a:p>
            <a:r>
              <a:rPr lang="en-US" sz="1600" i="1" dirty="0">
                <a:solidFill>
                  <a:srgbClr val="8BACC8"/>
                </a:solidFill>
              </a:rPr>
              <a:t>✅ Stap 1 &amp; 2 </a:t>
            </a:r>
            <a:r>
              <a:rPr lang="en-US" sz="1600" i="1" dirty="0" err="1">
                <a:solidFill>
                  <a:srgbClr val="8BACC8"/>
                </a:solidFill>
              </a:rPr>
              <a:t>afgerond</a:t>
            </a:r>
            <a:r>
              <a:rPr lang="en-US" sz="1600" i="1" dirty="0">
                <a:solidFill>
                  <a:srgbClr val="8BACC8"/>
                </a:solidFill>
              </a:rPr>
              <a:t> (</a:t>
            </a:r>
            <a:r>
              <a:rPr lang="en-US" sz="1600" i="1" dirty="0" err="1">
                <a:solidFill>
                  <a:srgbClr val="8BACC8"/>
                </a:solidFill>
              </a:rPr>
              <a:t>stap</a:t>
            </a:r>
            <a:r>
              <a:rPr lang="en-US" sz="1600" i="1" dirty="0">
                <a:solidFill>
                  <a:srgbClr val="8BACC8"/>
                </a:solidFill>
              </a:rPr>
              <a:t> 4 </a:t>
            </a:r>
            <a:r>
              <a:rPr lang="en-US" sz="1600" i="1" dirty="0" err="1">
                <a:solidFill>
                  <a:srgbClr val="8BACC8"/>
                </a:solidFill>
              </a:rPr>
              <a:t>onderzocht</a:t>
            </a:r>
            <a:r>
              <a:rPr lang="en-US" sz="1600" i="1" dirty="0">
                <a:solidFill>
                  <a:srgbClr val="8BACC8"/>
                </a:solidFill>
              </a:rPr>
              <a:t>)  🔄 Stap 3 gestart</a:t>
            </a:r>
            <a:endParaRPr lang="en-US" sz="1600" dirty="0"/>
          </a:p>
        </p:txBody>
      </p:sp>
      <p:sp>
        <p:nvSpPr>
          <p:cNvPr id="30" name="Shape 28"/>
          <p:cNvSpPr/>
          <p:nvPr/>
        </p:nvSpPr>
        <p:spPr>
          <a:xfrm>
            <a:off x="365760" y="4084320"/>
            <a:ext cx="11460480" cy="1889760"/>
          </a:xfrm>
          <a:prstGeom prst="rect">
            <a:avLst/>
          </a:prstGeom>
          <a:solidFill>
            <a:srgbClr val="0A1F35"/>
          </a:solidFill>
          <a:ln w="12700">
            <a:solidFill>
              <a:srgbClr val="1A3A58"/>
            </a:solidFill>
            <a:prstDash val="solid"/>
          </a:ln>
        </p:spPr>
        <p:txBody>
          <a:bodyPr/>
          <a:lstStyle/>
          <a:p>
            <a:endParaRPr lang="en-US" sz="2400"/>
          </a:p>
        </p:txBody>
      </p:sp>
      <p:sp>
        <p:nvSpPr>
          <p:cNvPr id="31" name="Text 29"/>
          <p:cNvSpPr/>
          <p:nvPr/>
        </p:nvSpPr>
        <p:spPr>
          <a:xfrm>
            <a:off x="670560" y="4206240"/>
            <a:ext cx="7315200" cy="365760"/>
          </a:xfrm>
          <a:prstGeom prst="rect">
            <a:avLst/>
          </a:prstGeom>
          <a:noFill/>
          <a:ln/>
        </p:spPr>
        <p:txBody>
          <a:bodyPr wrap="square" lIns="0" tIns="0" rIns="0" bIns="0" rtlCol="0" anchor="ctr"/>
          <a:lstStyle/>
          <a:p>
            <a:r>
              <a:rPr lang="en-US" sz="1600" b="1" dirty="0">
                <a:solidFill>
                  <a:srgbClr val="E8650A"/>
                </a:solidFill>
              </a:rPr>
              <a:t>Belgische samenwerking: Builtwise</a:t>
            </a:r>
            <a:endParaRPr lang="en-US" sz="1600" dirty="0"/>
          </a:p>
        </p:txBody>
      </p:sp>
      <p:sp>
        <p:nvSpPr>
          <p:cNvPr id="32" name="Text 30"/>
          <p:cNvSpPr/>
          <p:nvPr/>
        </p:nvSpPr>
        <p:spPr>
          <a:xfrm>
            <a:off x="670560" y="4596384"/>
            <a:ext cx="7071360" cy="853440"/>
          </a:xfrm>
          <a:prstGeom prst="rect">
            <a:avLst/>
          </a:prstGeom>
          <a:noFill/>
          <a:ln/>
        </p:spPr>
        <p:txBody>
          <a:bodyPr wrap="square" lIns="0" tIns="0" rIns="0" bIns="0" rtlCol="0" anchor="ctr"/>
          <a:lstStyle/>
          <a:p>
            <a:r>
              <a:rPr lang="en-US" sz="1400" dirty="0">
                <a:solidFill>
                  <a:srgbClr val="8BACC8"/>
                </a:solidFill>
              </a:rPr>
              <a:t>In eerste instantie gebruiken we de </a:t>
            </a:r>
            <a:r>
              <a:rPr lang="en-US" sz="1400" dirty="0">
                <a:solidFill>
                  <a:srgbClr val="8BACC8"/>
                </a:solidFill>
                <a:hlinkClick r:id="rId3"/>
              </a:rPr>
              <a:t>Belgische ISO 19650 Wiki </a:t>
            </a:r>
            <a:r>
              <a:rPr lang="en-US" sz="1400" dirty="0">
                <a:solidFill>
                  <a:srgbClr val="8BACC8"/>
                </a:solidFill>
              </a:rPr>
              <a:t>(</a:t>
            </a:r>
            <a:r>
              <a:rPr lang="en-US" sz="1400" dirty="0" err="1">
                <a:solidFill>
                  <a:srgbClr val="8BACC8"/>
                </a:solidFill>
              </a:rPr>
              <a:t>Builtwise</a:t>
            </a:r>
            <a:r>
              <a:rPr lang="en-US" sz="1400" dirty="0">
                <a:solidFill>
                  <a:srgbClr val="8BACC8"/>
                </a:solidFill>
              </a:rPr>
              <a:t>). Na de inventarisatiefase wordt de samenwerking verder geïntensiveerd.</a:t>
            </a:r>
            <a:endParaRPr lang="en-US" sz="1400" dirty="0"/>
          </a:p>
        </p:txBody>
      </p:sp>
      <p:sp>
        <p:nvSpPr>
          <p:cNvPr id="33" name="Text 31"/>
          <p:cNvSpPr/>
          <p:nvPr/>
        </p:nvSpPr>
        <p:spPr>
          <a:xfrm>
            <a:off x="8046720" y="4206240"/>
            <a:ext cx="3657600" cy="365760"/>
          </a:xfrm>
          <a:prstGeom prst="rect">
            <a:avLst/>
          </a:prstGeom>
          <a:noFill/>
          <a:ln/>
        </p:spPr>
        <p:txBody>
          <a:bodyPr wrap="square" lIns="0" tIns="0" rIns="0" bIns="0" rtlCol="0" anchor="ctr"/>
          <a:lstStyle/>
          <a:p>
            <a:r>
              <a:rPr lang="en-US" sz="1600" b="1" dirty="0">
                <a:solidFill>
                  <a:srgbClr val="0A7B8A"/>
                </a:solidFill>
              </a:rPr>
              <a:t>ISO-update in de gaten</a:t>
            </a:r>
            <a:endParaRPr lang="en-US" sz="1600" dirty="0"/>
          </a:p>
        </p:txBody>
      </p:sp>
      <p:sp>
        <p:nvSpPr>
          <p:cNvPr id="34" name="Text 32"/>
          <p:cNvSpPr/>
          <p:nvPr/>
        </p:nvSpPr>
        <p:spPr>
          <a:xfrm>
            <a:off x="8046720" y="4596384"/>
            <a:ext cx="3535680" cy="853440"/>
          </a:xfrm>
          <a:prstGeom prst="rect">
            <a:avLst/>
          </a:prstGeom>
          <a:noFill/>
          <a:ln/>
        </p:spPr>
        <p:txBody>
          <a:bodyPr wrap="square" lIns="0" tIns="0" rIns="0" bIns="0" rtlCol="0" anchor="ctr"/>
          <a:lstStyle/>
          <a:p>
            <a:r>
              <a:rPr lang="en-US" sz="1400" dirty="0">
                <a:solidFill>
                  <a:srgbClr val="8BACC8"/>
                </a:solidFill>
              </a:rPr>
              <a:t>We volgen de ontwikkeling van de nieuwe ISO 19650-versie. De markt heeft nú behoefte, wachten is geen optie.</a:t>
            </a:r>
            <a:endParaRPr lang="en-US" sz="1400" dirty="0"/>
          </a:p>
        </p:txBody>
      </p:sp>
      <p:sp>
        <p:nvSpPr>
          <p:cNvPr id="38" name="Text 34"/>
          <p:cNvSpPr/>
          <p:nvPr/>
        </p:nvSpPr>
        <p:spPr>
          <a:xfrm>
            <a:off x="5730240" y="6425184"/>
            <a:ext cx="731520" cy="365760"/>
          </a:xfrm>
          <a:prstGeom prst="rect">
            <a:avLst/>
          </a:prstGeom>
          <a:noFill/>
          <a:ln/>
        </p:spPr>
        <p:txBody>
          <a:bodyPr wrap="square" rtlCol="0" anchor="ctr"/>
          <a:lstStyle/>
          <a:p>
            <a:pPr algn="ctr"/>
            <a:r>
              <a:rPr lang="en-US" sz="1067" dirty="0">
                <a:solidFill>
                  <a:srgbClr val="6B7E8F"/>
                </a:solidFill>
              </a:rPr>
              <a:t>4 / 5</a:t>
            </a:r>
            <a:endParaRPr lang="en-US" sz="1067" dirty="0"/>
          </a:p>
        </p:txBody>
      </p:sp>
      <p:sp>
        <p:nvSpPr>
          <p:cNvPr id="39" name="Shape 8">
            <a:extLst>
              <a:ext uri="{FF2B5EF4-FFF2-40B4-BE49-F238E27FC236}">
                <a16:creationId xmlns:a16="http://schemas.microsoft.com/office/drawing/2014/main" id="{B2C54DE4-C58C-8B02-5193-838A33991849}"/>
              </a:ext>
            </a:extLst>
          </p:cNvPr>
          <p:cNvSpPr/>
          <p:nvPr/>
        </p:nvSpPr>
        <p:spPr>
          <a:xfrm>
            <a:off x="0" y="6400800"/>
            <a:ext cx="12192000" cy="457200"/>
          </a:xfrm>
          <a:prstGeom prst="rect">
            <a:avLst/>
          </a:prstGeom>
          <a:solidFill>
            <a:schemeClr val="bg2"/>
          </a:solidFill>
          <a:ln w="12700">
            <a:solidFill>
              <a:srgbClr val="0D2137"/>
            </a:solidFill>
            <a:prstDash val="solid"/>
          </a:ln>
        </p:spPr>
        <p:txBody>
          <a:bodyPr/>
          <a:lstStyle/>
          <a:p>
            <a:endParaRPr lang="en-US" sz="2400"/>
          </a:p>
        </p:txBody>
      </p:sp>
      <p:pic>
        <p:nvPicPr>
          <p:cNvPr id="40" name="Image 0" descr="preencoded.png">
            <a:extLst>
              <a:ext uri="{FF2B5EF4-FFF2-40B4-BE49-F238E27FC236}">
                <a16:creationId xmlns:a16="http://schemas.microsoft.com/office/drawing/2014/main" id="{1A9BD26A-962C-DF4D-1958-C9F39DBB450C}"/>
              </a:ext>
            </a:extLst>
          </p:cNvPr>
          <p:cNvPicPr>
            <a:picLocks noChangeAspect="1"/>
          </p:cNvPicPr>
          <p:nvPr/>
        </p:nvPicPr>
        <p:blipFill>
          <a:blip r:embed="rId4"/>
          <a:srcRect/>
          <a:stretch/>
        </p:blipFill>
        <p:spPr>
          <a:xfrm>
            <a:off x="109729" y="6434327"/>
            <a:ext cx="1016679" cy="390144"/>
          </a:xfrm>
          <a:prstGeom prst="rect">
            <a:avLst/>
          </a:prstGeom>
        </p:spPr>
      </p:pic>
      <p:pic>
        <p:nvPicPr>
          <p:cNvPr id="41" name="Picture 40">
            <a:extLst>
              <a:ext uri="{FF2B5EF4-FFF2-40B4-BE49-F238E27FC236}">
                <a16:creationId xmlns:a16="http://schemas.microsoft.com/office/drawing/2014/main" id="{90D61A5D-A209-4BB8-1780-7BE5330880B5}"/>
              </a:ext>
            </a:extLst>
          </p:cNvPr>
          <p:cNvPicPr>
            <a:picLocks noChangeAspect="1"/>
          </p:cNvPicPr>
          <p:nvPr/>
        </p:nvPicPr>
        <p:blipFill>
          <a:blip r:embed="rId5"/>
          <a:stretch/>
        </p:blipFill>
        <p:spPr>
          <a:xfrm>
            <a:off x="10084477" y="6451121"/>
            <a:ext cx="1888067" cy="356559"/>
          </a:xfrm>
          <a:prstGeom prst="rect">
            <a:avLst/>
          </a:prstGeom>
        </p:spPr>
      </p:pic>
      <p:pic>
        <p:nvPicPr>
          <p:cNvPr id="36" name="Picture 35">
            <a:extLst>
              <a:ext uri="{FF2B5EF4-FFF2-40B4-BE49-F238E27FC236}">
                <a16:creationId xmlns:a16="http://schemas.microsoft.com/office/drawing/2014/main" id="{561D8AAB-B7A4-D093-0251-DC51841B48D8}"/>
              </a:ext>
            </a:extLst>
          </p:cNvPr>
          <p:cNvPicPr>
            <a:picLocks noChangeAspect="1"/>
          </p:cNvPicPr>
          <p:nvPr/>
        </p:nvPicPr>
        <p:blipFill>
          <a:blip r:embed="rId6"/>
          <a:stretch>
            <a:fillRect/>
          </a:stretch>
        </p:blipFill>
        <p:spPr>
          <a:xfrm>
            <a:off x="0" y="17998"/>
            <a:ext cx="12192000" cy="6822004"/>
          </a:xfrm>
          <a:prstGeom prst="rect">
            <a:avLst/>
          </a:prstGeom>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E8650A"/>
          </a:solidFill>
          <a:ln w="12700">
            <a:solidFill>
              <a:srgbClr val="E8650A"/>
            </a:solidFill>
            <a:prstDash val="solid"/>
          </a:ln>
        </p:spPr>
        <p:txBody>
          <a:bodyPr/>
          <a:lstStyle/>
          <a:p>
            <a:endParaRPr lang="en-US" sz="2400"/>
          </a:p>
        </p:txBody>
      </p:sp>
      <p:sp>
        <p:nvSpPr>
          <p:cNvPr id="3" name="Shape 1"/>
          <p:cNvSpPr/>
          <p:nvPr/>
        </p:nvSpPr>
        <p:spPr>
          <a:xfrm>
            <a:off x="0" y="0"/>
            <a:ext cx="219456" cy="6858000"/>
          </a:xfrm>
          <a:prstGeom prst="rect">
            <a:avLst/>
          </a:prstGeom>
          <a:solidFill>
            <a:srgbClr val="0D2137"/>
          </a:solidFill>
          <a:ln w="12700">
            <a:solidFill>
              <a:srgbClr val="0D2137"/>
            </a:solidFill>
            <a:prstDash val="solid"/>
          </a:ln>
        </p:spPr>
        <p:txBody>
          <a:bodyPr/>
          <a:lstStyle/>
          <a:p>
            <a:endParaRPr lang="en-US" sz="2400"/>
          </a:p>
        </p:txBody>
      </p:sp>
      <p:sp>
        <p:nvSpPr>
          <p:cNvPr id="4" name="Text 2"/>
          <p:cNvSpPr/>
          <p:nvPr/>
        </p:nvSpPr>
        <p:spPr>
          <a:xfrm>
            <a:off x="487680" y="146304"/>
            <a:ext cx="11216640" cy="792480"/>
          </a:xfrm>
          <a:prstGeom prst="rect">
            <a:avLst/>
          </a:prstGeom>
          <a:noFill/>
          <a:ln/>
        </p:spPr>
        <p:txBody>
          <a:bodyPr wrap="square" rtlCol="0" anchor="ctr"/>
          <a:lstStyle/>
          <a:p>
            <a:r>
              <a:rPr lang="en-US" sz="3467" b="1" dirty="0">
                <a:solidFill>
                  <a:srgbClr val="FFFFFF"/>
                </a:solidFill>
                <a:latin typeface="Calibri" pitchFamily="34" charset="0"/>
                <a:ea typeface="Calibri" pitchFamily="34" charset="-122"/>
                <a:cs typeface="Calibri" pitchFamily="34" charset="-120"/>
              </a:rPr>
              <a:t>Doe mee!</a:t>
            </a:r>
            <a:endParaRPr lang="en-US" sz="3467" dirty="0"/>
          </a:p>
        </p:txBody>
      </p:sp>
      <p:sp>
        <p:nvSpPr>
          <p:cNvPr id="5" name="Shape 3"/>
          <p:cNvSpPr/>
          <p:nvPr/>
        </p:nvSpPr>
        <p:spPr>
          <a:xfrm>
            <a:off x="365760" y="1280160"/>
            <a:ext cx="5547360" cy="2560320"/>
          </a:xfrm>
          <a:prstGeom prst="rect">
            <a:avLst/>
          </a:prstGeom>
          <a:solidFill>
            <a:srgbClr val="F0F4F8"/>
          </a:solidFill>
          <a:ln w="12700">
            <a:solidFill>
              <a:srgbClr val="D0DBE6"/>
            </a:solidFill>
            <a:prstDash val="solid"/>
          </a:ln>
          <a:effectLst>
            <a:outerShdw blurRad="63500" dist="25400" dir="8100000" algn="bl" rotWithShape="0">
              <a:srgbClr val="000000">
                <a:alpha val="8000"/>
              </a:srgbClr>
            </a:outerShdw>
          </a:effectLst>
        </p:spPr>
        <p:txBody>
          <a:bodyPr/>
          <a:lstStyle/>
          <a:p>
            <a:endParaRPr lang="en-US" sz="2400"/>
          </a:p>
        </p:txBody>
      </p:sp>
      <p:sp>
        <p:nvSpPr>
          <p:cNvPr id="6" name="Shape 4"/>
          <p:cNvSpPr/>
          <p:nvPr/>
        </p:nvSpPr>
        <p:spPr>
          <a:xfrm>
            <a:off x="365760" y="1280160"/>
            <a:ext cx="85344" cy="2560320"/>
          </a:xfrm>
          <a:prstGeom prst="rect">
            <a:avLst/>
          </a:prstGeom>
          <a:solidFill>
            <a:srgbClr val="0E4D8A"/>
          </a:solidFill>
          <a:ln w="12700">
            <a:solidFill>
              <a:srgbClr val="0E4D8A"/>
            </a:solidFill>
            <a:prstDash val="solid"/>
          </a:ln>
        </p:spPr>
        <p:txBody>
          <a:bodyPr/>
          <a:lstStyle/>
          <a:p>
            <a:endParaRPr lang="en-US" sz="2400"/>
          </a:p>
        </p:txBody>
      </p:sp>
      <p:sp>
        <p:nvSpPr>
          <p:cNvPr id="7" name="Text 5"/>
          <p:cNvSpPr/>
          <p:nvPr/>
        </p:nvSpPr>
        <p:spPr>
          <a:xfrm>
            <a:off x="585216" y="1365504"/>
            <a:ext cx="5218176" cy="426720"/>
          </a:xfrm>
          <a:prstGeom prst="rect">
            <a:avLst/>
          </a:prstGeom>
          <a:noFill/>
          <a:ln/>
        </p:spPr>
        <p:txBody>
          <a:bodyPr wrap="square" lIns="0" tIns="0" rIns="0" bIns="0" rtlCol="0" anchor="ctr"/>
          <a:lstStyle/>
          <a:p>
            <a:r>
              <a:rPr lang="en-US" sz="1600" b="1" dirty="0">
                <a:solidFill>
                  <a:srgbClr val="1A2B3C"/>
                </a:solidFill>
              </a:rPr>
              <a:t>📄  Lever jouw templates aan</a:t>
            </a:r>
            <a:endParaRPr lang="en-US" sz="1600" dirty="0"/>
          </a:p>
        </p:txBody>
      </p:sp>
      <p:sp>
        <p:nvSpPr>
          <p:cNvPr id="8" name="Text 6"/>
          <p:cNvSpPr/>
          <p:nvPr/>
        </p:nvSpPr>
        <p:spPr>
          <a:xfrm>
            <a:off x="585216" y="1828800"/>
            <a:ext cx="5218176" cy="1889760"/>
          </a:xfrm>
          <a:prstGeom prst="rect">
            <a:avLst/>
          </a:prstGeom>
          <a:noFill/>
          <a:ln/>
        </p:spPr>
        <p:txBody>
          <a:bodyPr wrap="square" lIns="0" tIns="0" rIns="0" bIns="0" rtlCol="0" anchor="ctr"/>
          <a:lstStyle/>
          <a:p>
            <a:r>
              <a:rPr lang="en-US" sz="1400" dirty="0">
                <a:solidFill>
                  <a:srgbClr val="1A2B3C"/>
                </a:solidFill>
              </a:rPr>
              <a:t>Heb jij of jouw organisatie al ISO 19650-templates ontwikkeld? Deel ze met ons! Zo maken we de set completer en de markt sterker.</a:t>
            </a:r>
            <a:endParaRPr lang="en-US" sz="1400" dirty="0"/>
          </a:p>
        </p:txBody>
      </p:sp>
      <p:sp>
        <p:nvSpPr>
          <p:cNvPr id="9" name="Shape 7"/>
          <p:cNvSpPr/>
          <p:nvPr/>
        </p:nvSpPr>
        <p:spPr>
          <a:xfrm>
            <a:off x="6339840" y="1280160"/>
            <a:ext cx="5547360" cy="2560320"/>
          </a:xfrm>
          <a:prstGeom prst="rect">
            <a:avLst/>
          </a:prstGeom>
          <a:solidFill>
            <a:srgbClr val="F0F4F8"/>
          </a:solidFill>
          <a:ln w="12700">
            <a:solidFill>
              <a:srgbClr val="D0DBE6"/>
            </a:solidFill>
            <a:prstDash val="solid"/>
          </a:ln>
          <a:effectLst>
            <a:outerShdw blurRad="63500" dist="25400" dir="8100000" algn="bl" rotWithShape="0">
              <a:srgbClr val="000000">
                <a:alpha val="8000"/>
              </a:srgbClr>
            </a:outerShdw>
          </a:effectLst>
        </p:spPr>
        <p:txBody>
          <a:bodyPr/>
          <a:lstStyle/>
          <a:p>
            <a:endParaRPr lang="en-US" sz="2400"/>
          </a:p>
        </p:txBody>
      </p:sp>
      <p:sp>
        <p:nvSpPr>
          <p:cNvPr id="10" name="Shape 8"/>
          <p:cNvSpPr/>
          <p:nvPr/>
        </p:nvSpPr>
        <p:spPr>
          <a:xfrm>
            <a:off x="6339840" y="1280160"/>
            <a:ext cx="85344" cy="2560320"/>
          </a:xfrm>
          <a:prstGeom prst="rect">
            <a:avLst/>
          </a:prstGeom>
          <a:solidFill>
            <a:srgbClr val="0A7B8A"/>
          </a:solidFill>
          <a:ln w="12700">
            <a:solidFill>
              <a:srgbClr val="0A7B8A"/>
            </a:solidFill>
            <a:prstDash val="solid"/>
          </a:ln>
        </p:spPr>
        <p:txBody>
          <a:bodyPr/>
          <a:lstStyle/>
          <a:p>
            <a:endParaRPr lang="en-US" sz="2400"/>
          </a:p>
        </p:txBody>
      </p:sp>
      <p:sp>
        <p:nvSpPr>
          <p:cNvPr id="11" name="Text 9"/>
          <p:cNvSpPr/>
          <p:nvPr/>
        </p:nvSpPr>
        <p:spPr>
          <a:xfrm>
            <a:off x="6559296" y="1365504"/>
            <a:ext cx="5218176" cy="426720"/>
          </a:xfrm>
          <a:prstGeom prst="rect">
            <a:avLst/>
          </a:prstGeom>
          <a:noFill/>
          <a:ln/>
        </p:spPr>
        <p:txBody>
          <a:bodyPr wrap="square" lIns="0" tIns="0" rIns="0" bIns="0" rtlCol="0" anchor="ctr"/>
          <a:lstStyle/>
          <a:p>
            <a:r>
              <a:rPr lang="en-US" sz="1600" b="1" dirty="0">
                <a:solidFill>
                  <a:srgbClr val="1A2B3C"/>
                </a:solidFill>
              </a:rPr>
              <a:t>🤲  Help mee met harmoniseren</a:t>
            </a:r>
            <a:endParaRPr lang="en-US" sz="1600" dirty="0"/>
          </a:p>
        </p:txBody>
      </p:sp>
      <p:sp>
        <p:nvSpPr>
          <p:cNvPr id="12" name="Text 10"/>
          <p:cNvSpPr/>
          <p:nvPr/>
        </p:nvSpPr>
        <p:spPr>
          <a:xfrm>
            <a:off x="6559296" y="1828800"/>
            <a:ext cx="5218176" cy="1889760"/>
          </a:xfrm>
          <a:prstGeom prst="rect">
            <a:avLst/>
          </a:prstGeom>
          <a:noFill/>
          <a:ln/>
        </p:spPr>
        <p:txBody>
          <a:bodyPr wrap="square" lIns="0" tIns="0" rIns="0" bIns="0" rtlCol="0" anchor="ctr"/>
          <a:lstStyle/>
          <a:p>
            <a:r>
              <a:rPr lang="en-US" sz="1400" dirty="0">
                <a:solidFill>
                  <a:srgbClr val="1A2B3C"/>
                </a:solidFill>
              </a:rPr>
              <a:t>We zoeken experts die willen meekijken, reviewen en bijdragen aan het harmonisatieproces. In eerste instantie doet het </a:t>
            </a:r>
            <a:r>
              <a:rPr lang="en-US" sz="1400" dirty="0" err="1">
                <a:solidFill>
                  <a:srgbClr val="1A2B3C"/>
                </a:solidFill>
              </a:rPr>
              <a:t>expertteam</a:t>
            </a:r>
            <a:r>
              <a:rPr lang="en-US" sz="1400" dirty="0">
                <a:solidFill>
                  <a:srgbClr val="1A2B3C"/>
                </a:solidFill>
              </a:rPr>
              <a:t> </a:t>
            </a:r>
            <a:r>
              <a:rPr lang="en-US" sz="1400" dirty="0" err="1">
                <a:solidFill>
                  <a:srgbClr val="1A2B3C"/>
                </a:solidFill>
              </a:rPr>
              <a:t>dit</a:t>
            </a:r>
            <a:r>
              <a:rPr lang="en-US" sz="1400" dirty="0">
                <a:solidFill>
                  <a:srgbClr val="1A2B3C"/>
                </a:solidFill>
              </a:rPr>
              <a:t> maar extra handjes zijn welkom!</a:t>
            </a:r>
            <a:endParaRPr lang="en-US" sz="1400" dirty="0"/>
          </a:p>
        </p:txBody>
      </p:sp>
      <p:sp>
        <p:nvSpPr>
          <p:cNvPr id="13" name="Text 11"/>
          <p:cNvSpPr/>
          <p:nvPr/>
        </p:nvSpPr>
        <p:spPr>
          <a:xfrm>
            <a:off x="487680" y="3998976"/>
            <a:ext cx="11216640" cy="341376"/>
          </a:xfrm>
          <a:prstGeom prst="rect">
            <a:avLst/>
          </a:prstGeom>
          <a:noFill/>
          <a:ln/>
        </p:spPr>
        <p:txBody>
          <a:bodyPr wrap="square" rtlCol="0" anchor="ctr"/>
          <a:lstStyle/>
          <a:p>
            <a:r>
              <a:rPr lang="en-US" sz="1267" b="1" kern="0" spc="267" dirty="0">
                <a:solidFill>
                  <a:srgbClr val="6B7E8F"/>
                </a:solidFill>
              </a:rPr>
              <a:t>HET EXPERTTEAM</a:t>
            </a:r>
            <a:endParaRPr lang="en-US" sz="1267" dirty="0"/>
          </a:p>
        </p:txBody>
      </p:sp>
      <p:sp>
        <p:nvSpPr>
          <p:cNvPr id="14" name="Shape 12"/>
          <p:cNvSpPr/>
          <p:nvPr/>
        </p:nvSpPr>
        <p:spPr>
          <a:xfrm>
            <a:off x="365760" y="4352544"/>
            <a:ext cx="11460480" cy="1706880"/>
          </a:xfrm>
          <a:prstGeom prst="rect">
            <a:avLst/>
          </a:prstGeom>
          <a:solidFill>
            <a:srgbClr val="F0F4F8"/>
          </a:solidFill>
          <a:ln w="12700">
            <a:solidFill>
              <a:srgbClr val="D0DBE6"/>
            </a:solidFill>
            <a:prstDash val="solid"/>
          </a:ln>
        </p:spPr>
        <p:txBody>
          <a:bodyPr/>
          <a:lstStyle/>
          <a:p>
            <a:endParaRPr lang="en-US" sz="2400"/>
          </a:p>
        </p:txBody>
      </p:sp>
      <p:sp>
        <p:nvSpPr>
          <p:cNvPr id="15" name="Text 13"/>
          <p:cNvSpPr/>
          <p:nvPr/>
        </p:nvSpPr>
        <p:spPr>
          <a:xfrm>
            <a:off x="609600" y="4413504"/>
            <a:ext cx="5242560" cy="1584960"/>
          </a:xfrm>
          <a:prstGeom prst="rect">
            <a:avLst/>
          </a:prstGeom>
          <a:noFill/>
          <a:ln/>
        </p:spPr>
        <p:txBody>
          <a:bodyPr wrap="square" rtlCol="0" anchor="ctr"/>
          <a:lstStyle/>
          <a:p>
            <a:pPr marL="457189" indent="-457189">
              <a:spcAft>
                <a:spcPts val="400"/>
              </a:spcAft>
              <a:buSzPct val="100000"/>
              <a:buChar char="•"/>
            </a:pPr>
            <a:r>
              <a:rPr lang="en-US" sz="1333" b="1" dirty="0">
                <a:solidFill>
                  <a:srgbClr val="1A2B3C"/>
                </a:solidFill>
              </a:rPr>
              <a:t>Arjan Toet (projectleider)</a:t>
            </a:r>
            <a:endParaRPr lang="en-US" sz="1333" dirty="0"/>
          </a:p>
          <a:p>
            <a:pPr marL="457189" indent="-457189">
              <a:spcAft>
                <a:spcPts val="400"/>
              </a:spcAft>
              <a:buSzPct val="100000"/>
              <a:buChar char="•"/>
            </a:pPr>
            <a:r>
              <a:rPr lang="en-US" sz="1333" dirty="0">
                <a:solidFill>
                  <a:srgbClr val="1A2B3C"/>
                </a:solidFill>
              </a:rPr>
              <a:t>Tommy Boom</a:t>
            </a:r>
            <a:endParaRPr lang="en-US" sz="1333" dirty="0"/>
          </a:p>
          <a:p>
            <a:pPr marL="457189" indent="-457189">
              <a:spcAft>
                <a:spcPts val="400"/>
              </a:spcAft>
              <a:buSzPct val="100000"/>
              <a:buChar char="•"/>
            </a:pPr>
            <a:r>
              <a:rPr lang="en-US" sz="1333" dirty="0">
                <a:solidFill>
                  <a:srgbClr val="1A2B3C"/>
                </a:solidFill>
              </a:rPr>
              <a:t>Lex Ransijn</a:t>
            </a:r>
            <a:endParaRPr lang="en-US" sz="1333" dirty="0"/>
          </a:p>
          <a:p>
            <a:pPr marL="457189" indent="-457189">
              <a:spcAft>
                <a:spcPts val="400"/>
              </a:spcAft>
              <a:buSzPct val="100000"/>
              <a:buChar char="•"/>
            </a:pPr>
            <a:r>
              <a:rPr lang="en-US" sz="1333" dirty="0">
                <a:solidFill>
                  <a:srgbClr val="1A2B3C"/>
                </a:solidFill>
              </a:rPr>
              <a:t>Alyanne Duker</a:t>
            </a:r>
            <a:endParaRPr lang="en-US" sz="1333" dirty="0"/>
          </a:p>
          <a:p>
            <a:pPr marL="457189" indent="-457189">
              <a:spcAft>
                <a:spcPts val="400"/>
              </a:spcAft>
              <a:buSzPct val="100000"/>
              <a:buChar char="•"/>
            </a:pPr>
            <a:r>
              <a:rPr lang="en-US" sz="1333" dirty="0">
                <a:solidFill>
                  <a:srgbClr val="1A2B3C"/>
                </a:solidFill>
              </a:rPr>
              <a:t>Jeffery Man</a:t>
            </a:r>
            <a:endParaRPr lang="en-US" sz="1333" dirty="0"/>
          </a:p>
        </p:txBody>
      </p:sp>
      <p:sp>
        <p:nvSpPr>
          <p:cNvPr id="16" name="Text 14"/>
          <p:cNvSpPr/>
          <p:nvPr/>
        </p:nvSpPr>
        <p:spPr>
          <a:xfrm>
            <a:off x="6096000" y="4413504"/>
            <a:ext cx="5486400" cy="1584960"/>
          </a:xfrm>
          <a:prstGeom prst="rect">
            <a:avLst/>
          </a:prstGeom>
          <a:noFill/>
          <a:ln/>
        </p:spPr>
        <p:txBody>
          <a:bodyPr wrap="square" rtlCol="0" anchor="ctr"/>
          <a:lstStyle/>
          <a:p>
            <a:pPr marL="457189" indent="-457189">
              <a:spcAft>
                <a:spcPts val="400"/>
              </a:spcAft>
              <a:buSzPct val="100000"/>
              <a:buChar char="•"/>
            </a:pPr>
            <a:r>
              <a:rPr lang="en-US" sz="1333" dirty="0">
                <a:solidFill>
                  <a:srgbClr val="1A2B3C"/>
                </a:solidFill>
              </a:rPr>
              <a:t>Leon Leenders</a:t>
            </a:r>
            <a:endParaRPr lang="en-US" sz="1333" dirty="0"/>
          </a:p>
          <a:p>
            <a:pPr marL="457189" indent="-457189">
              <a:spcAft>
                <a:spcPts val="400"/>
              </a:spcAft>
              <a:buSzPct val="100000"/>
              <a:buChar char="•"/>
            </a:pPr>
            <a:r>
              <a:rPr lang="en-US" sz="1333" b="1" dirty="0">
                <a:solidFill>
                  <a:srgbClr val="1A2B3C"/>
                </a:solidFill>
              </a:rPr>
              <a:t>Eric </a:t>
            </a:r>
            <a:r>
              <a:rPr lang="en-US" sz="1333" b="1" dirty="0" err="1">
                <a:solidFill>
                  <a:srgbClr val="1A2B3C"/>
                </a:solidFill>
              </a:rPr>
              <a:t>Drieenhuizen</a:t>
            </a:r>
            <a:r>
              <a:rPr lang="en-US" sz="1333" b="1" dirty="0">
                <a:solidFill>
                  <a:srgbClr val="1A2B3C"/>
                </a:solidFill>
              </a:rPr>
              <a:t> (</a:t>
            </a:r>
            <a:r>
              <a:rPr lang="en-US" sz="1333" b="1" dirty="0" err="1">
                <a:solidFill>
                  <a:srgbClr val="1A2B3C"/>
                </a:solidFill>
              </a:rPr>
              <a:t>voorzitter</a:t>
            </a:r>
            <a:r>
              <a:rPr lang="en-US" sz="1333" b="1" dirty="0">
                <a:solidFill>
                  <a:srgbClr val="1A2B3C"/>
                </a:solidFill>
              </a:rPr>
              <a:t>)</a:t>
            </a:r>
            <a:endParaRPr lang="en-US" sz="1333" b="1" dirty="0"/>
          </a:p>
          <a:p>
            <a:pPr marL="457189" indent="-457189">
              <a:spcAft>
                <a:spcPts val="400"/>
              </a:spcAft>
              <a:buSzPct val="100000"/>
              <a:buChar char="•"/>
            </a:pPr>
            <a:r>
              <a:rPr lang="en-US" sz="1333" dirty="0">
                <a:solidFill>
                  <a:srgbClr val="1A2B3C"/>
                </a:solidFill>
              </a:rPr>
              <a:t>Bart Jeurissen</a:t>
            </a:r>
            <a:endParaRPr lang="en-US" sz="1333" dirty="0"/>
          </a:p>
          <a:p>
            <a:pPr marL="457189" indent="-457189">
              <a:spcAft>
                <a:spcPts val="400"/>
              </a:spcAft>
              <a:buSzPct val="100000"/>
              <a:buChar char="•"/>
            </a:pPr>
            <a:r>
              <a:rPr lang="en-US" sz="1333" dirty="0">
                <a:solidFill>
                  <a:srgbClr val="1A2B3C"/>
                </a:solidFill>
              </a:rPr>
              <a:t>Alex Mortiboys</a:t>
            </a:r>
            <a:endParaRPr lang="en-US" sz="1333" dirty="0"/>
          </a:p>
        </p:txBody>
      </p:sp>
      <p:sp>
        <p:nvSpPr>
          <p:cNvPr id="17" name="Text 15"/>
          <p:cNvSpPr/>
          <p:nvPr/>
        </p:nvSpPr>
        <p:spPr>
          <a:xfrm>
            <a:off x="365760" y="6120384"/>
            <a:ext cx="11460480" cy="268224"/>
          </a:xfrm>
          <a:prstGeom prst="rect">
            <a:avLst/>
          </a:prstGeom>
          <a:noFill/>
          <a:ln/>
        </p:spPr>
        <p:txBody>
          <a:bodyPr wrap="square" rtlCol="0" anchor="ctr"/>
          <a:lstStyle/>
          <a:p>
            <a:pPr algn="ctr"/>
            <a:r>
              <a:rPr lang="en-US" sz="1200" i="1" dirty="0">
                <a:solidFill>
                  <a:srgbClr val="6B7E8F"/>
                </a:solidFill>
              </a:rPr>
              <a:t>Contact: arjan@bimt.nl  |  buildingsmart.nl/projecten/iso-19650</a:t>
            </a:r>
            <a:endParaRPr lang="en-US" sz="1200" dirty="0"/>
          </a:p>
        </p:txBody>
      </p:sp>
      <p:sp>
        <p:nvSpPr>
          <p:cNvPr id="21" name="Text 17"/>
          <p:cNvSpPr/>
          <p:nvPr/>
        </p:nvSpPr>
        <p:spPr>
          <a:xfrm>
            <a:off x="5730240" y="6425184"/>
            <a:ext cx="731520" cy="365760"/>
          </a:xfrm>
          <a:prstGeom prst="rect">
            <a:avLst/>
          </a:prstGeom>
          <a:noFill/>
          <a:ln/>
        </p:spPr>
        <p:txBody>
          <a:bodyPr wrap="square" rtlCol="0" anchor="ctr"/>
          <a:lstStyle/>
          <a:p>
            <a:pPr algn="ctr"/>
            <a:r>
              <a:rPr lang="en-US" sz="1067" dirty="0">
                <a:solidFill>
                  <a:srgbClr val="6B7E8F"/>
                </a:solidFill>
              </a:rPr>
              <a:t>5 / 5</a:t>
            </a:r>
            <a:endParaRPr lang="en-US" sz="1067" dirty="0"/>
          </a:p>
        </p:txBody>
      </p:sp>
      <p:sp>
        <p:nvSpPr>
          <p:cNvPr id="22" name="Shape 8">
            <a:extLst>
              <a:ext uri="{FF2B5EF4-FFF2-40B4-BE49-F238E27FC236}">
                <a16:creationId xmlns:a16="http://schemas.microsoft.com/office/drawing/2014/main" id="{2934741B-59F8-A28E-6C4B-80B45D5762BF}"/>
              </a:ext>
            </a:extLst>
          </p:cNvPr>
          <p:cNvSpPr/>
          <p:nvPr/>
        </p:nvSpPr>
        <p:spPr>
          <a:xfrm>
            <a:off x="0" y="6400800"/>
            <a:ext cx="12192000" cy="457200"/>
          </a:xfrm>
          <a:prstGeom prst="rect">
            <a:avLst/>
          </a:prstGeom>
          <a:solidFill>
            <a:schemeClr val="bg2"/>
          </a:solidFill>
          <a:ln w="12700">
            <a:solidFill>
              <a:srgbClr val="0D2137"/>
            </a:solidFill>
            <a:prstDash val="solid"/>
          </a:ln>
        </p:spPr>
        <p:txBody>
          <a:bodyPr/>
          <a:lstStyle/>
          <a:p>
            <a:endParaRPr lang="en-US" sz="2400"/>
          </a:p>
        </p:txBody>
      </p:sp>
      <p:pic>
        <p:nvPicPr>
          <p:cNvPr id="23" name="Image 0" descr="preencoded.png">
            <a:extLst>
              <a:ext uri="{FF2B5EF4-FFF2-40B4-BE49-F238E27FC236}">
                <a16:creationId xmlns:a16="http://schemas.microsoft.com/office/drawing/2014/main" id="{EE6B7B89-601E-6AF2-8B1B-DC6033BE6525}"/>
              </a:ext>
            </a:extLst>
          </p:cNvPr>
          <p:cNvPicPr>
            <a:picLocks noChangeAspect="1"/>
          </p:cNvPicPr>
          <p:nvPr/>
        </p:nvPicPr>
        <p:blipFill>
          <a:blip r:embed="rId3"/>
          <a:srcRect/>
          <a:stretch/>
        </p:blipFill>
        <p:spPr>
          <a:xfrm>
            <a:off x="109729" y="6434327"/>
            <a:ext cx="1016679" cy="390144"/>
          </a:xfrm>
          <a:prstGeom prst="rect">
            <a:avLst/>
          </a:prstGeom>
        </p:spPr>
      </p:pic>
      <p:pic>
        <p:nvPicPr>
          <p:cNvPr id="24" name="Picture 23">
            <a:extLst>
              <a:ext uri="{FF2B5EF4-FFF2-40B4-BE49-F238E27FC236}">
                <a16:creationId xmlns:a16="http://schemas.microsoft.com/office/drawing/2014/main" id="{422EFFFF-D273-4E19-8D0E-B109B60863A2}"/>
              </a:ext>
            </a:extLst>
          </p:cNvPr>
          <p:cNvPicPr>
            <a:picLocks noChangeAspect="1"/>
          </p:cNvPicPr>
          <p:nvPr/>
        </p:nvPicPr>
        <p:blipFill>
          <a:blip r:embed="rId4"/>
          <a:stretch/>
        </p:blipFill>
        <p:spPr>
          <a:xfrm>
            <a:off x="10084477" y="6451121"/>
            <a:ext cx="1888067" cy="356559"/>
          </a:xfrm>
          <a:prstGeom prst="rect">
            <a:avLst/>
          </a:prstGeom>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Borrel | Karavaan Amsterdam">
            <a:extLst>
              <a:ext uri="{FF2B5EF4-FFF2-40B4-BE49-F238E27FC236}">
                <a16:creationId xmlns:a16="http://schemas.microsoft.com/office/drawing/2014/main" id="{14A7671D-4979-A44A-5C2F-CD4E1F6A74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0928" y="831342"/>
            <a:ext cx="5937504" cy="519531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BA2C15A-BE0A-CCFB-8831-FF793AF5D6AB}"/>
              </a:ext>
            </a:extLst>
          </p:cNvPr>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err="1"/>
              <a:t>Afronding</a:t>
            </a:r>
            <a:endParaRPr lang="en-GB" dirty="0"/>
          </a:p>
        </p:txBody>
      </p:sp>
      <p:sp>
        <p:nvSpPr>
          <p:cNvPr id="3" name="Content Placeholder 2">
            <a:extLst>
              <a:ext uri="{FF2B5EF4-FFF2-40B4-BE49-F238E27FC236}">
                <a16:creationId xmlns:a16="http://schemas.microsoft.com/office/drawing/2014/main" id="{2DF76B91-16EA-03E5-AEB8-41DB66497D05}"/>
              </a:ext>
            </a:extLst>
          </p:cNvPr>
          <p:cNvSpPr txBox="1">
            <a:spLocks/>
          </p:cNvSpPr>
          <p:nvPr/>
        </p:nvSpPr>
        <p:spPr>
          <a:xfrm>
            <a:off x="838200" y="1825625"/>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t>Opkomend</a:t>
            </a:r>
            <a:r>
              <a:rPr lang="en-GB" dirty="0"/>
              <a:t> </a:t>
            </a:r>
          </a:p>
          <a:p>
            <a:pPr lvl="1"/>
            <a:r>
              <a:rPr lang="en-GB" dirty="0" err="1"/>
              <a:t>BuildingSMART</a:t>
            </a:r>
            <a:r>
              <a:rPr lang="en-GB" dirty="0"/>
              <a:t> Awards</a:t>
            </a:r>
          </a:p>
          <a:p>
            <a:pPr lvl="1"/>
            <a:r>
              <a:rPr lang="en-GB" dirty="0"/>
              <a:t>Summit Tokio </a:t>
            </a:r>
          </a:p>
          <a:p>
            <a:pPr lvl="1"/>
            <a:endParaRPr lang="en-GB" dirty="0"/>
          </a:p>
          <a:p>
            <a:r>
              <a:rPr lang="en-GB" dirty="0" err="1"/>
              <a:t>Vragen</a:t>
            </a:r>
            <a:r>
              <a:rPr lang="en-GB" dirty="0"/>
              <a:t> </a:t>
            </a:r>
            <a:r>
              <a:rPr lang="en-GB" dirty="0" err="1"/>
              <a:t>uit</a:t>
            </a:r>
            <a:r>
              <a:rPr lang="en-GB" dirty="0"/>
              <a:t> de </a:t>
            </a:r>
            <a:r>
              <a:rPr lang="en-GB" dirty="0" err="1"/>
              <a:t>zaal</a:t>
            </a:r>
            <a:r>
              <a:rPr lang="en-GB" dirty="0"/>
              <a:t>? </a:t>
            </a:r>
          </a:p>
          <a:p>
            <a:endParaRPr lang="en-GB" dirty="0"/>
          </a:p>
          <a:p>
            <a:r>
              <a:rPr lang="en-GB" dirty="0" err="1"/>
              <a:t>Bedankt</a:t>
            </a:r>
            <a:r>
              <a:rPr lang="en-GB" dirty="0"/>
              <a:t> @DuraVermeer! </a:t>
            </a:r>
          </a:p>
        </p:txBody>
      </p:sp>
    </p:spTree>
    <p:extLst>
      <p:ext uri="{BB962C8B-B14F-4D97-AF65-F5344CB8AC3E}">
        <p14:creationId xmlns:p14="http://schemas.microsoft.com/office/powerpoint/2010/main" val="722936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1_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Custom 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98393bf4-c222-438b-b98b-9491334d62cd">
      <UserInfo>
        <DisplayName>Wouter Notenbomer</DisplayName>
        <AccountId>15</AccountId>
        <AccountType/>
      </UserInfo>
      <UserInfo>
        <DisplayName>Alexander Worp</DisplayName>
        <AccountId>14</AccountId>
        <AccountType/>
      </UserInfo>
      <UserInfo>
        <DisplayName>Mathijs Natrop</DisplayName>
        <AccountId>12</AccountId>
        <AccountType/>
      </UserInfo>
      <UserInfo>
        <DisplayName>Menno de Jonge</DisplayName>
        <AccountId>13</AccountId>
        <AccountType/>
      </UserInfo>
    </SharedWithUsers>
    <TaxCatchAll xmlns="98393bf4-c222-438b-b98b-9491334d62cd" xsi:nil="true"/>
    <lcf76f155ced4ddcb4097134ff3c332f xmlns="59d7d82d-4817-4566-b4de-d1524f17eac6">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550492F73E3AD4C9E805266C692DDCF" ma:contentTypeVersion="19" ma:contentTypeDescription="Create a new document." ma:contentTypeScope="" ma:versionID="6d02ace5a45d4d1dfb5a876ebea75b2d">
  <xsd:schema xmlns:xsd="http://www.w3.org/2001/XMLSchema" xmlns:xs="http://www.w3.org/2001/XMLSchema" xmlns:p="http://schemas.microsoft.com/office/2006/metadata/properties" xmlns:ns2="59d7d82d-4817-4566-b4de-d1524f17eac6" xmlns:ns3="98393bf4-c222-438b-b98b-9491334d62cd" targetNamespace="http://schemas.microsoft.com/office/2006/metadata/properties" ma:root="true" ma:fieldsID="1246dea1337b2048aa4d9ee7cb3be07d" ns2:_="" ns3:_="">
    <xsd:import namespace="59d7d82d-4817-4566-b4de-d1524f17eac6"/>
    <xsd:import namespace="98393bf4-c222-438b-b98b-9491334d62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ServiceAutoTags" minOccurs="0"/>
                <xsd:element ref="ns2:MediaServiceOCR" minOccurs="0"/>
                <xsd:element ref="ns2:MediaServiceLocation" minOccurs="0"/>
                <xsd:element ref="ns2:MediaServiceGenerationTime" minOccurs="0"/>
                <xsd:element ref="ns2:MediaServiceEventHashCode" minOccurs="0"/>
                <xsd:element ref="ns2:MediaServiceAutoKeyPoints" minOccurs="0"/>
                <xsd:element ref="ns2:MediaServiceKeyPoints" minOccurs="0"/>
                <xsd:element ref="ns2:lcf76f155ced4ddcb4097134ff3c332f" minOccurs="0"/>
                <xsd:element ref="ns3:TaxCatchAll" minOccurs="0"/>
                <xsd:element ref="ns2:MediaServiceObjectDetectorVersions" minOccurs="0"/>
                <xsd:element ref="ns2:MediaLengthInSecond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d7d82d-4817-4566-b4de-d1524f17eac6"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d720e9d9-d8bd-4c31-8287-c7f07a95373a"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LengthInSeconds" ma:index="24" nillable="true" ma:displayName="MediaLengthInSeconds" ma:hidden="true" ma:internalName="MediaLengthInSeconds" ma:readOnly="true">
      <xsd:simpleType>
        <xsd:restriction base="dms:Unknown"/>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8393bf4-c222-438b-b98b-9491334d62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fc68c57-733e-4c0e-b24c-94f294559c19}" ma:internalName="TaxCatchAll" ma:showField="CatchAllData" ma:web="98393bf4-c222-438b-b98b-9491334d62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953FB67-2E07-43DF-9158-07B8D2DA54FE}">
  <ds:schemaRefs>
    <ds:schemaRef ds:uri="59d7d82d-4817-4566-b4de-d1524f17eac6"/>
    <ds:schemaRef ds:uri="98393bf4-c222-438b-b98b-9491334d62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D769F00-1611-47A7-BB03-B8F6DBAD6ACB}">
  <ds:schemaRefs>
    <ds:schemaRef ds:uri="http://schemas.microsoft.com/sharepoint/v3/contenttype/forms"/>
  </ds:schemaRefs>
</ds:datastoreItem>
</file>

<file path=customXml/itemProps3.xml><?xml version="1.0" encoding="utf-8"?>
<ds:datastoreItem xmlns:ds="http://schemas.openxmlformats.org/officeDocument/2006/customXml" ds:itemID="{63F58ED5-00C6-4EEB-AF61-3E71A997E705}">
  <ds:schemaRefs>
    <ds:schemaRef ds:uri="59d7d82d-4817-4566-b4de-d1524f17eac6"/>
    <ds:schemaRef ds:uri="98393bf4-c222-438b-b98b-9491334d62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2140</TotalTime>
  <Words>2437</Words>
  <Application>Microsoft Office PowerPoint</Application>
  <PresentationFormat>Widescreen</PresentationFormat>
  <Paragraphs>552</Paragraphs>
  <Slides>61</Slides>
  <Notes>34</Notes>
  <HiddenSlides>2</HiddenSlides>
  <MMClips>3</MMClips>
  <ScaleCrop>false</ScaleCrop>
  <HeadingPairs>
    <vt:vector size="4" baseType="variant">
      <vt:variant>
        <vt:lpstr>Theme</vt:lpstr>
      </vt:variant>
      <vt:variant>
        <vt:i4>2</vt:i4>
      </vt:variant>
      <vt:variant>
        <vt:lpstr>Slide Titles</vt:lpstr>
      </vt:variant>
      <vt:variant>
        <vt:i4>61</vt:i4>
      </vt:variant>
    </vt:vector>
  </HeadingPairs>
  <TitlesOfParts>
    <vt:vector size="63" baseType="lpstr">
      <vt:lpstr>1_Kantoorthema</vt:lpstr>
      <vt:lpstr>1_Office Theme</vt:lpstr>
      <vt:lpstr>After - Summit 2026 Porto</vt:lpstr>
      <vt:lpstr>Agenda</vt:lpstr>
      <vt:lpstr>Opening DuraVermeer</vt:lpstr>
      <vt:lpstr>PowerPoint Presentation</vt:lpstr>
      <vt:lpstr>Terugblik Porto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Hackathon</vt:lpstr>
      <vt:lpstr>PowerPoint Presentation</vt:lpstr>
      <vt:lpstr>PowerPoint Presentation</vt:lpstr>
      <vt:lpstr>BCF Time Machine&lt;&lt;</vt:lpstr>
      <vt:lpstr>Future Work</vt:lpstr>
      <vt:lpstr>Open Source and Publicly Available!</vt:lpstr>
      <vt:lpstr>PowerPoint Presentation</vt:lpstr>
      <vt:lpstr>PowerPoint Presentation</vt:lpstr>
      <vt:lpstr>PowerPoint Presentation</vt:lpstr>
      <vt:lpstr>PowerPoint Presentation</vt:lpstr>
      <vt:lpstr>PowerPoint Presentation</vt:lpstr>
      <vt:lpstr>WHAT USERS SEE</vt:lpstr>
      <vt:lpstr>EXCHANGE</vt:lpstr>
      <vt:lpstr>PowerPoint Presentation</vt:lpstr>
      <vt:lpstr>OWNERSHIP</vt:lpstr>
      <vt:lpstr>CHANGE TRACKING</vt:lpstr>
      <vt:lpstr>PowerPoint Presentation</vt:lpstr>
      <vt:lpstr>ACCESS CONTROL</vt:lpstr>
      <vt:lpstr>DATA EXCHANGE</vt:lpstr>
      <vt:lpstr>STORAGE</vt:lpstr>
      <vt:lpstr>PRIMITIVES</vt:lpstr>
      <vt:lpstr>PROGRAMMING PARADIGMS</vt:lpstr>
      <vt:lpstr>PROGRAMMING PARADIGMS</vt:lpstr>
      <vt:lpstr>DATA INTEGRATION</vt:lpstr>
      <vt:lpstr>TYPES</vt:lpstr>
      <vt:lpstr>SERIALISATION</vt:lpstr>
      <vt:lpstr>SCHEMA</vt:lpstr>
      <vt:lpstr>APPROACH</vt:lpstr>
      <vt:lpstr>STANDARDISATION</vt:lpstr>
      <vt:lpstr>STANDARD UPDATES</vt:lpstr>
      <vt:lpstr>PowerPoint Presentation</vt:lpstr>
      <vt:lpstr>Koffie</vt:lpstr>
      <vt:lpstr>Autodesk</vt:lpstr>
      <vt:lpstr>Georeferen</vt:lpstr>
      <vt:lpstr>Opname: zie ook uitleg Hans Lammerts youtube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PowerPoint-presentatie</dc:title>
  <dc:creator>Roef, R. (Rob)</dc:creator>
  <cp:lastModifiedBy>Jorden Schuit</cp:lastModifiedBy>
  <cp:revision>10</cp:revision>
  <dcterms:modified xsi:type="dcterms:W3CDTF">2026-06-18T08:47:15Z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0x010100B550492F73E3AD4C9E805266C692DDCF</vt:lpwstr>
  </property>
  <property fmtid="{D5CDD505-2E9C-101B-9397-08002B2CF9AE}" pid="3" name="Order">
    <vt:r8>1400</vt:r8>
  </property>
  <property fmtid="{D5CDD505-2E9C-101B-9397-08002B2CF9AE}" pid="4" name="ComplianceAssetId">
    <vt:lpwstr/>
  </property>
  <property fmtid="{D5CDD505-2E9C-101B-9397-08002B2CF9AE}" pid="5" name="MediaServiceImageTags">
    <vt:lpwstr/>
  </property>
</Properties>
</file>